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2" r:id="rId7"/>
    <p:sldId id="263" r:id="rId8"/>
    <p:sldId id="264" r:id="rId9"/>
    <p:sldId id="265" r:id="rId10"/>
    <p:sldId id="268" r:id="rId11"/>
    <p:sldId id="266" r:id="rId12"/>
    <p:sldId id="267" r:id="rId13"/>
    <p:sldId id="269" r:id="rId14"/>
    <p:sldId id="270" r:id="rId15"/>
    <p:sldId id="271" r:id="rId16"/>
    <p:sldId id="274" r:id="rId17"/>
    <p:sldId id="272" r:id="rId18"/>
    <p:sldId id="273"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624"/>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D0D3F58-34B6-449C-90F0-361C1DA855D1}" type="datetimeFigureOut">
              <a:rPr lang="en-US" smtClean="0"/>
              <a:t>10/9/2012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F3994A-5399-4563-8928-031CFD1F402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3F58-34B6-449C-90F0-361C1DA855D1}"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D3F58-34B6-449C-90F0-361C1DA855D1}"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00201"/>
            <a:ext cx="8382002" cy="4525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0D3F58-34B6-449C-90F0-361C1DA855D1}" type="datetimeFigureOut">
              <a:rPr lang="en-US" smtClean="0"/>
              <a:t>10/9/2012</a:t>
            </a:fld>
            <a:endParaRPr lang="en-US"/>
          </a:p>
        </p:txBody>
      </p:sp>
      <p:sp>
        <p:nvSpPr>
          <p:cNvPr id="5" name="Footer Placeholder 4"/>
          <p:cNvSpPr>
            <a:spLocks noGrp="1"/>
          </p:cNvSpPr>
          <p:nvPr>
            <p:ph type="ftr" sz="quarter" idx="11"/>
          </p:nvPr>
        </p:nvSpPr>
        <p:spPr/>
        <p:txBody>
          <a:bodyPr/>
          <a:lstStyle/>
          <a:p>
            <a:r>
              <a:rPr lang="en-US" dirty="0" smtClean="0"/>
              <a:t>Waterford Agricultural Sciences</a:t>
            </a:r>
            <a:endParaRPr lang="en-US" dirty="0"/>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sp>
        <p:nvSpPr>
          <p:cNvPr id="11" name="Title 10"/>
          <p:cNvSpPr>
            <a:spLocks noGrp="1"/>
          </p:cNvSpPr>
          <p:nvPr>
            <p:ph type="title"/>
          </p:nvPr>
        </p:nvSpPr>
        <p:spPr>
          <a:xfrm>
            <a:off x="688490" y="304800"/>
            <a:ext cx="7756263" cy="822061"/>
          </a:xfrm>
        </p:spPr>
        <p:txBody>
          <a:bodyPr/>
          <a:lstStyle>
            <a:lvl1pPr>
              <a:defRPr sz="3300"/>
            </a:lvl1pPr>
          </a:lstStyle>
          <a:p>
            <a:r>
              <a:rPr lang="en-US" dirty="0" smtClean="0"/>
              <a:t>Click to edit Master title style</a:t>
            </a:r>
            <a:endParaRPr lang="en-US" dirty="0"/>
          </a:p>
        </p:txBody>
      </p:sp>
      <p:grpSp>
        <p:nvGrpSpPr>
          <p:cNvPr id="12" name="Group 11"/>
          <p:cNvGrpSpPr/>
          <p:nvPr/>
        </p:nvGrpSpPr>
        <p:grpSpPr>
          <a:xfrm>
            <a:off x="1172584" y="829270"/>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D3F58-34B6-449C-90F0-361C1DA855D1}"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3994A-5399-4563-8928-031CFD1F402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0D3F58-34B6-449C-90F0-361C1DA855D1}"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994A-5399-4563-8928-031CFD1F402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0D3F58-34B6-449C-90F0-361C1DA855D1}" type="datetimeFigureOut">
              <a:rPr lang="en-US" smtClean="0"/>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3994A-5399-4563-8928-031CFD1F402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D3F58-34B6-449C-90F0-361C1DA855D1}" type="datetimeFigureOut">
              <a:rPr lang="en-US" smtClean="0"/>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3994A-5399-4563-8928-031CFD1F402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D3F58-34B6-449C-90F0-361C1DA855D1}" type="datetimeFigureOut">
              <a:rPr lang="en-US" smtClean="0"/>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3994A-5399-4563-8928-031CFD1F40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D3F58-34B6-449C-90F0-361C1DA855D1}"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994A-5399-4563-8928-031CFD1F40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D3F58-34B6-449C-90F0-361C1DA855D1}"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3994A-5399-4563-8928-031CFD1F40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D0D3F58-34B6-449C-90F0-361C1DA855D1}" type="datetimeFigureOut">
              <a:rPr lang="en-US" smtClean="0"/>
              <a:t>10/9/2012</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3F3994A-5399-4563-8928-031CFD1F402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waterforduhs.k12.wi.us/staffweb/Kohn/Kohn.htm"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 in Science</a:t>
            </a:r>
            <a:endParaRPr lang="en-US" dirty="0"/>
          </a:p>
        </p:txBody>
      </p:sp>
      <p:sp>
        <p:nvSpPr>
          <p:cNvPr id="3" name="Subtitle 2"/>
          <p:cNvSpPr>
            <a:spLocks noGrp="1"/>
          </p:cNvSpPr>
          <p:nvPr>
            <p:ph type="subTitle" idx="1"/>
          </p:nvPr>
        </p:nvSpPr>
        <p:spPr/>
        <p:txBody>
          <a:bodyPr>
            <a:normAutofit/>
          </a:bodyPr>
          <a:lstStyle/>
          <a:p>
            <a:r>
              <a:rPr lang="en-US" dirty="0" smtClean="0"/>
              <a:t>By C. Kohn</a:t>
            </a:r>
          </a:p>
          <a:p>
            <a:r>
              <a:rPr lang="en-US" dirty="0" smtClean="0"/>
              <a:t>Waterford Agricultural Sciences</a:t>
            </a:r>
          </a:p>
        </p:txBody>
      </p:sp>
      <p:pic>
        <p:nvPicPr>
          <p:cNvPr id="4"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884" t="40278" r="31061" b="13492"/>
          <a:stretch/>
        </p:blipFill>
        <p:spPr bwMode="auto">
          <a:xfrm>
            <a:off x="3470728" y="838200"/>
            <a:ext cx="2320472" cy="1158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Logo">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733800" y="5181600"/>
            <a:ext cx="1771650" cy="86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16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Standard Deviation</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952" t="29166" r="31507" b="14087"/>
          <a:stretch/>
        </p:blipFill>
        <p:spPr bwMode="auto">
          <a:xfrm>
            <a:off x="228600" y="1510503"/>
            <a:ext cx="8806543" cy="5347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24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u="sng" dirty="0" smtClean="0"/>
              <a:t>Standard Deviation </a:t>
            </a:r>
            <a:r>
              <a:rPr lang="en-US" dirty="0" smtClean="0"/>
              <a:t>is a measure of variance, or how much our data is “spread out” from the mean. </a:t>
            </a:r>
          </a:p>
          <a:p>
            <a:endParaRPr lang="en-US" dirty="0"/>
          </a:p>
          <a:p>
            <a:r>
              <a:rPr lang="en-US" dirty="0" smtClean="0"/>
              <a:t>Standard Deviation can also be used to tell us how confident we can be in our data. </a:t>
            </a:r>
          </a:p>
          <a:p>
            <a:pPr lvl="1"/>
            <a:r>
              <a:rPr lang="en-US" dirty="0" smtClean="0"/>
              <a:t>For this reason, Standard Deviation can be used to determine the margin of error.</a:t>
            </a:r>
            <a:br>
              <a:rPr lang="en-US" dirty="0" smtClean="0"/>
            </a:br>
            <a:endParaRPr lang="en-US" dirty="0" smtClean="0"/>
          </a:p>
          <a:p>
            <a:r>
              <a:rPr lang="en-US" u="sng" dirty="0" smtClean="0"/>
              <a:t>Margin of Error</a:t>
            </a:r>
            <a:r>
              <a:rPr lang="en-US" dirty="0" smtClean="0"/>
              <a:t>: the range of data in which we can be 95% sure of accuracy.</a:t>
            </a:r>
          </a:p>
        </p:txBody>
      </p:sp>
      <p:sp>
        <p:nvSpPr>
          <p:cNvPr id="3" name="Title 2"/>
          <p:cNvSpPr>
            <a:spLocks noGrp="1"/>
          </p:cNvSpPr>
          <p:nvPr>
            <p:ph type="title"/>
          </p:nvPr>
        </p:nvSpPr>
        <p:spPr/>
        <p:txBody>
          <a:bodyPr/>
          <a:lstStyle/>
          <a:p>
            <a:r>
              <a:rPr lang="en-US" dirty="0" smtClean="0"/>
              <a:t>Standard Deviation</a:t>
            </a:r>
            <a:endParaRPr lang="en-US" dirty="0"/>
          </a:p>
        </p:txBody>
      </p:sp>
    </p:spTree>
    <p:extLst>
      <p:ext uri="{BB962C8B-B14F-4D97-AF65-F5344CB8AC3E}">
        <p14:creationId xmlns:p14="http://schemas.microsoft.com/office/powerpoint/2010/main" val="1824394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Standard Deviation and Margin of Error are often used in elections.</a:t>
            </a:r>
          </a:p>
          <a:p>
            <a:pPr lvl="1"/>
            <a:r>
              <a:rPr lang="en-US" u="sng" dirty="0" smtClean="0"/>
              <a:t>Margin of Error is usually equal to 2x the Standard Deviation on either side of the mean (</a:t>
            </a:r>
            <a:r>
              <a:rPr lang="en-US" i="1" u="sng" dirty="0" smtClean="0"/>
              <a:t>average</a:t>
            </a:r>
            <a:r>
              <a:rPr lang="en-US" u="sng" dirty="0" smtClean="0"/>
              <a:t>).</a:t>
            </a:r>
            <a:r>
              <a:rPr lang="en-US" dirty="0" smtClean="0"/>
              <a:t> </a:t>
            </a:r>
            <a:br>
              <a:rPr lang="en-US" dirty="0" smtClean="0"/>
            </a:br>
            <a:endParaRPr lang="en-US" dirty="0"/>
          </a:p>
          <a:p>
            <a:r>
              <a:rPr lang="en-US" dirty="0" smtClean="0"/>
              <a:t>For example, a survey might have a margin of error of plus or minus 2 percent. </a:t>
            </a:r>
          </a:p>
          <a:p>
            <a:pPr lvl="1"/>
            <a:r>
              <a:rPr lang="en-US" dirty="0" smtClean="0"/>
              <a:t>This means </a:t>
            </a:r>
            <a:r>
              <a:rPr lang="en-US" dirty="0"/>
              <a:t>that if </a:t>
            </a:r>
            <a:r>
              <a:rPr lang="en-US" dirty="0" smtClean="0"/>
              <a:t>we did the same survey 100 times, </a:t>
            </a:r>
            <a:r>
              <a:rPr lang="en-US" dirty="0"/>
              <a:t>the </a:t>
            </a:r>
            <a:r>
              <a:rPr lang="en-US" dirty="0" smtClean="0"/>
              <a:t>calculated average each time would </a:t>
            </a:r>
            <a:r>
              <a:rPr lang="en-US" dirty="0"/>
              <a:t>be within </a:t>
            </a:r>
            <a:r>
              <a:rPr lang="en-US" dirty="0" smtClean="0"/>
              <a:t>2 points of that average 95 out of 100 times. </a:t>
            </a:r>
          </a:p>
          <a:p>
            <a:pPr lvl="1"/>
            <a:endParaRPr lang="en-US" sz="1600" dirty="0"/>
          </a:p>
          <a:p>
            <a:r>
              <a:rPr lang="en-US" dirty="0"/>
              <a:t>The country, states, and even cities and counties are far too large to ask </a:t>
            </a:r>
            <a:r>
              <a:rPr lang="en-US" i="1" dirty="0"/>
              <a:t>everyone</a:t>
            </a:r>
            <a:r>
              <a:rPr lang="en-US" dirty="0"/>
              <a:t> who they intend to vote for. </a:t>
            </a:r>
          </a:p>
          <a:p>
            <a:pPr lvl="1"/>
            <a:r>
              <a:rPr lang="en-US" dirty="0"/>
              <a:t>For this reason, we have to ask a small portion of the population and hope they represent the entire population as a whole</a:t>
            </a:r>
            <a:r>
              <a:rPr lang="en-US" dirty="0" smtClean="0"/>
              <a:t>.</a:t>
            </a:r>
          </a:p>
          <a:p>
            <a:pPr lvl="1"/>
            <a:r>
              <a:rPr lang="en-US" dirty="0" smtClean="0"/>
              <a:t>Our reliability for that poll is determined by the Margin of Error.</a:t>
            </a:r>
            <a:endParaRPr lang="en-US" dirty="0"/>
          </a:p>
          <a:p>
            <a:endParaRPr lang="en-US" sz="1800" dirty="0"/>
          </a:p>
        </p:txBody>
      </p:sp>
      <p:sp>
        <p:nvSpPr>
          <p:cNvPr id="3" name="Title 2"/>
          <p:cNvSpPr>
            <a:spLocks noGrp="1"/>
          </p:cNvSpPr>
          <p:nvPr>
            <p:ph type="title"/>
          </p:nvPr>
        </p:nvSpPr>
        <p:spPr/>
        <p:txBody>
          <a:bodyPr/>
          <a:lstStyle/>
          <a:p>
            <a:r>
              <a:rPr lang="en-US" dirty="0" smtClean="0"/>
              <a:t>Standard Deviation, Margin of Error, and Elections</a:t>
            </a:r>
            <a:endParaRPr lang="en-US" dirty="0"/>
          </a:p>
        </p:txBody>
      </p:sp>
    </p:spTree>
    <p:extLst>
      <p:ext uri="{BB962C8B-B14F-4D97-AF65-F5344CB8AC3E}">
        <p14:creationId xmlns:p14="http://schemas.microsoft.com/office/powerpoint/2010/main" val="1962099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Standard Deviation is a measure of how varied your data is. </a:t>
            </a:r>
          </a:p>
          <a:p>
            <a:pPr lvl="1"/>
            <a:r>
              <a:rPr lang="en-US" dirty="0" smtClean="0"/>
              <a:t>However, as we said before, both variance and the size of your sample affect the reliability of your data. </a:t>
            </a:r>
          </a:p>
          <a:p>
            <a:pPr lvl="1"/>
            <a:r>
              <a:rPr lang="en-US" dirty="0" smtClean="0"/>
              <a:t>Standard Deviation is only a measure of </a:t>
            </a:r>
            <a:r>
              <a:rPr lang="en-US" i="1" dirty="0" smtClean="0"/>
              <a:t>variance</a:t>
            </a:r>
            <a:r>
              <a:rPr lang="en-US" dirty="0" smtClean="0"/>
              <a:t>. </a:t>
            </a:r>
            <a:br>
              <a:rPr lang="en-US" dirty="0" smtClean="0"/>
            </a:br>
            <a:endParaRPr lang="en-US" dirty="0" smtClean="0"/>
          </a:p>
          <a:p>
            <a:r>
              <a:rPr lang="en-US" u="sng" dirty="0" smtClean="0"/>
              <a:t>Standard Error </a:t>
            </a:r>
            <a:r>
              <a:rPr lang="en-US" dirty="0" smtClean="0"/>
              <a:t>is a measurement of reliability of a data sample; it involves both the </a:t>
            </a:r>
            <a:r>
              <a:rPr lang="en-US" b="1" dirty="0" smtClean="0"/>
              <a:t>size</a:t>
            </a:r>
            <a:r>
              <a:rPr lang="en-US" dirty="0" smtClean="0"/>
              <a:t> of your data sample and the </a:t>
            </a:r>
            <a:r>
              <a:rPr lang="en-US" b="1" dirty="0" smtClean="0"/>
              <a:t>variance</a:t>
            </a:r>
            <a:r>
              <a:rPr lang="en-US" dirty="0" smtClean="0"/>
              <a:t> of your data. </a:t>
            </a:r>
          </a:p>
          <a:p>
            <a:pPr lvl="1"/>
            <a:r>
              <a:rPr lang="en-US" dirty="0" smtClean="0"/>
              <a:t>Standard Error is calculated by dividing your Standard Deviation by the square root of your sample size.</a:t>
            </a:r>
          </a:p>
          <a:p>
            <a:pPr lvl="1"/>
            <a:endParaRPr lang="en-US" dirty="0"/>
          </a:p>
          <a:p>
            <a:pPr lvl="1"/>
            <a:r>
              <a:rPr lang="en-US" dirty="0" smtClean="0"/>
              <a:t>Standard Error = [ SD / </a:t>
            </a:r>
            <a:r>
              <a:rPr lang="en-US" sz="2400" dirty="0"/>
              <a:t>√</a:t>
            </a:r>
            <a:r>
              <a:rPr lang="en-US" dirty="0" smtClean="0"/>
              <a:t>(n) ] 		</a:t>
            </a:r>
            <a:r>
              <a:rPr lang="en-US" i="1" dirty="0" smtClean="0"/>
              <a:t>n = your sample size</a:t>
            </a:r>
            <a:endParaRPr lang="en-US" dirty="0" smtClean="0"/>
          </a:p>
          <a:p>
            <a:pPr lvl="1"/>
            <a:endParaRPr lang="en-US" dirty="0"/>
          </a:p>
          <a:p>
            <a:r>
              <a:rPr lang="en-US" u="sng" dirty="0" smtClean="0"/>
              <a:t>Standard Error is a measure of uncertainty.</a:t>
            </a:r>
          </a:p>
          <a:p>
            <a:pPr lvl="1"/>
            <a:r>
              <a:rPr lang="en-US" i="1" dirty="0" smtClean="0"/>
              <a:t>It uses both the </a:t>
            </a:r>
            <a:r>
              <a:rPr lang="en-US" b="1" i="1" dirty="0" smtClean="0"/>
              <a:t>size</a:t>
            </a:r>
            <a:r>
              <a:rPr lang="en-US" i="1" dirty="0" smtClean="0"/>
              <a:t> of the data sample and the </a:t>
            </a:r>
            <a:r>
              <a:rPr lang="en-US" b="1" i="1" dirty="0" smtClean="0"/>
              <a:t>variance</a:t>
            </a:r>
            <a:r>
              <a:rPr lang="en-US" i="1" dirty="0" smtClean="0"/>
              <a:t> of the data.</a:t>
            </a:r>
            <a:endParaRPr lang="en-US" i="1" dirty="0"/>
          </a:p>
        </p:txBody>
      </p:sp>
      <p:sp>
        <p:nvSpPr>
          <p:cNvPr id="3" name="Title 2"/>
          <p:cNvSpPr>
            <a:spLocks noGrp="1"/>
          </p:cNvSpPr>
          <p:nvPr>
            <p:ph type="title"/>
          </p:nvPr>
        </p:nvSpPr>
        <p:spPr/>
        <p:txBody>
          <a:bodyPr/>
          <a:lstStyle/>
          <a:p>
            <a:r>
              <a:rPr lang="en-US" dirty="0" smtClean="0"/>
              <a:t>Standard Error</a:t>
            </a:r>
            <a:endParaRPr lang="en-US" dirty="0"/>
          </a:p>
        </p:txBody>
      </p:sp>
    </p:spTree>
    <p:extLst>
      <p:ext uri="{BB962C8B-B14F-4D97-AF65-F5344CB8AC3E}">
        <p14:creationId xmlns:p14="http://schemas.microsoft.com/office/powerpoint/2010/main" val="2775344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example, for our hypothetical radishes:</a:t>
            </a:r>
            <a:br>
              <a:rPr lang="en-US" dirty="0" smtClean="0"/>
            </a:br>
            <a:r>
              <a:rPr lang="en-US" dirty="0" smtClean="0"/>
              <a:t/>
            </a:r>
            <a:br>
              <a:rPr lang="en-US" dirty="0" smtClean="0"/>
            </a:br>
            <a:r>
              <a:rPr lang="en-US" dirty="0" smtClean="0"/>
              <a:t>Our 6 radish </a:t>
            </a:r>
            <a:r>
              <a:rPr lang="en-US" dirty="0"/>
              <a:t>heights were:</a:t>
            </a:r>
            <a:br>
              <a:rPr lang="en-US" dirty="0"/>
            </a:br>
            <a:r>
              <a:rPr lang="en-US" dirty="0"/>
              <a:t>6.1 ; 5.8 ; 7.2 ; 4.3 ; 5.5 ; 5.8 </a:t>
            </a:r>
            <a:r>
              <a:rPr lang="en-US" dirty="0" smtClean="0"/>
              <a:t>cm</a:t>
            </a:r>
            <a:br>
              <a:rPr lang="en-US" dirty="0" smtClean="0"/>
            </a:br>
            <a:r>
              <a:rPr lang="en-US" dirty="0" smtClean="0"/>
              <a:t/>
            </a:r>
            <a:br>
              <a:rPr lang="en-US" dirty="0" smtClean="0"/>
            </a:br>
            <a:r>
              <a:rPr lang="en-US" dirty="0" smtClean="0"/>
              <a:t>Our mean was 5.8 cm.</a:t>
            </a:r>
            <a:br>
              <a:rPr lang="en-US" dirty="0" smtClean="0"/>
            </a:br>
            <a:r>
              <a:rPr lang="en-US" dirty="0" smtClean="0"/>
              <a:t/>
            </a:r>
            <a:br>
              <a:rPr lang="en-US" dirty="0" smtClean="0"/>
            </a:br>
            <a:r>
              <a:rPr lang="en-US" dirty="0" smtClean="0"/>
              <a:t>Our Standard Deviation was 1.5 cm.</a:t>
            </a:r>
            <a:br>
              <a:rPr lang="en-US" dirty="0" smtClean="0"/>
            </a:br>
            <a:r>
              <a:rPr lang="en-US" dirty="0" smtClean="0"/>
              <a:t/>
            </a:r>
            <a:br>
              <a:rPr lang="en-US" dirty="0" smtClean="0"/>
            </a:br>
            <a:r>
              <a:rPr lang="en-US" dirty="0" smtClean="0"/>
              <a:t>Our Standard Error is </a:t>
            </a:r>
            <a:r>
              <a:rPr lang="en-US" dirty="0" smtClean="0">
                <a:solidFill>
                  <a:srgbClr val="FF0000"/>
                </a:solidFill>
              </a:rPr>
              <a:t>1.5</a:t>
            </a:r>
            <a:r>
              <a:rPr lang="en-US" dirty="0">
                <a:solidFill>
                  <a:srgbClr val="FF0000"/>
                </a:solidFill>
              </a:rPr>
              <a:t>/ √(</a:t>
            </a:r>
            <a:r>
              <a:rPr lang="en-US" dirty="0" smtClean="0">
                <a:solidFill>
                  <a:srgbClr val="FF0000"/>
                </a:solidFill>
              </a:rPr>
              <a:t>6) </a:t>
            </a:r>
            <a:r>
              <a:rPr lang="en-US" dirty="0" smtClean="0"/>
              <a:t>= 0.6 cm</a:t>
            </a:r>
            <a:endParaRPr lang="en-US" dirty="0"/>
          </a:p>
          <a:p>
            <a:endParaRPr lang="en-US" dirty="0"/>
          </a:p>
        </p:txBody>
      </p:sp>
      <p:sp>
        <p:nvSpPr>
          <p:cNvPr id="3" name="Title 2"/>
          <p:cNvSpPr>
            <a:spLocks noGrp="1"/>
          </p:cNvSpPr>
          <p:nvPr>
            <p:ph type="title"/>
          </p:nvPr>
        </p:nvSpPr>
        <p:spPr/>
        <p:txBody>
          <a:bodyPr/>
          <a:lstStyle/>
          <a:p>
            <a:r>
              <a:rPr lang="en-US" dirty="0" smtClean="0"/>
              <a:t>Radish Standard Error Example</a:t>
            </a:r>
            <a:endParaRPr lang="en-US" dirty="0"/>
          </a:p>
        </p:txBody>
      </p:sp>
    </p:spTree>
    <p:extLst>
      <p:ext uri="{BB962C8B-B14F-4D97-AF65-F5344CB8AC3E}">
        <p14:creationId xmlns:p14="http://schemas.microsoft.com/office/powerpoint/2010/main" val="2239349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8" y="1600201"/>
            <a:ext cx="8458201" cy="4525962"/>
          </a:xfrm>
        </p:spPr>
        <p:txBody>
          <a:bodyPr>
            <a:normAutofit/>
          </a:bodyPr>
          <a:lstStyle/>
          <a:p>
            <a:r>
              <a:rPr lang="en-US" dirty="0" smtClean="0"/>
              <a:t>The benefit of using </a:t>
            </a:r>
            <a:r>
              <a:rPr lang="en-US" u="sng" dirty="0" smtClean="0"/>
              <a:t>Standard Error </a:t>
            </a:r>
            <a:r>
              <a:rPr lang="en-US" dirty="0" smtClean="0"/>
              <a:t>for your Margin of Error is that SE includes the </a:t>
            </a:r>
            <a:r>
              <a:rPr lang="en-US" b="1" dirty="0" smtClean="0"/>
              <a:t>population size </a:t>
            </a:r>
            <a:r>
              <a:rPr lang="en-US" dirty="0" smtClean="0"/>
              <a:t>as well as </a:t>
            </a:r>
            <a:r>
              <a:rPr lang="en-US" b="1" dirty="0" smtClean="0"/>
              <a:t>variance </a:t>
            </a:r>
          </a:p>
          <a:p>
            <a:pPr lvl="1"/>
            <a:r>
              <a:rPr lang="en-US" dirty="0"/>
              <a:t>Again, the </a:t>
            </a:r>
            <a:r>
              <a:rPr lang="en-US" u="sng" dirty="0"/>
              <a:t>lower the variance</a:t>
            </a:r>
            <a:r>
              <a:rPr lang="en-US" dirty="0"/>
              <a:t> and the </a:t>
            </a:r>
            <a:r>
              <a:rPr lang="en-US" u="sng" dirty="0"/>
              <a:t>higher the population size</a:t>
            </a:r>
            <a:r>
              <a:rPr lang="en-US" dirty="0"/>
              <a:t>, the more reliable the data. </a:t>
            </a:r>
          </a:p>
          <a:p>
            <a:pPr lvl="1"/>
            <a:r>
              <a:rPr lang="en-US" dirty="0" smtClean="0"/>
              <a:t>Standard Deviation only includes variance</a:t>
            </a:r>
          </a:p>
          <a:p>
            <a:pPr lvl="2"/>
            <a:r>
              <a:rPr lang="en-US" dirty="0" smtClean="0"/>
              <a:t>It does not include population size.</a:t>
            </a:r>
            <a:br>
              <a:rPr lang="en-US" dirty="0" smtClean="0"/>
            </a:br>
            <a:endParaRPr lang="en-US" dirty="0" smtClean="0"/>
          </a:p>
        </p:txBody>
      </p:sp>
      <p:sp>
        <p:nvSpPr>
          <p:cNvPr id="3" name="Title 2"/>
          <p:cNvSpPr>
            <a:spLocks noGrp="1"/>
          </p:cNvSpPr>
          <p:nvPr>
            <p:ph type="title"/>
          </p:nvPr>
        </p:nvSpPr>
        <p:spPr/>
        <p:txBody>
          <a:bodyPr/>
          <a:lstStyle/>
          <a:p>
            <a:r>
              <a:rPr lang="en-US" dirty="0" smtClean="0"/>
              <a:t>Standard Error and Confidence</a:t>
            </a:r>
            <a:endParaRPr lang="en-US" dirty="0"/>
          </a:p>
        </p:txBody>
      </p:sp>
    </p:spTree>
    <p:extLst>
      <p:ext uri="{BB962C8B-B14F-4D97-AF65-F5344CB8AC3E}">
        <p14:creationId xmlns:p14="http://schemas.microsoft.com/office/powerpoint/2010/main" val="806867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382002" cy="4952999"/>
          </a:xfrm>
        </p:spPr>
        <p:txBody>
          <a:bodyPr>
            <a:normAutofit fontScale="77500" lnSpcReduction="20000"/>
          </a:bodyPr>
          <a:lstStyle/>
          <a:p>
            <a:r>
              <a:rPr lang="en-US" dirty="0" smtClean="0"/>
              <a:t>Standard Error tells us if your experimental group is </a:t>
            </a:r>
            <a:r>
              <a:rPr lang="en-US" i="1" dirty="0" smtClean="0"/>
              <a:t>different enough</a:t>
            </a:r>
            <a:r>
              <a:rPr lang="en-US" dirty="0" smtClean="0"/>
              <a:t> from your control group.</a:t>
            </a:r>
          </a:p>
          <a:p>
            <a:pPr lvl="1"/>
            <a:r>
              <a:rPr lang="en-US" dirty="0" smtClean="0"/>
              <a:t>It can also tell you if your experimental group is too similar to your control.</a:t>
            </a:r>
          </a:p>
          <a:p>
            <a:pPr lvl="1"/>
            <a:r>
              <a:rPr lang="en-US" dirty="0" smtClean="0"/>
              <a:t>i.e. If your control group and your experimental group are too similar, there may not be enough of a difference to matter. </a:t>
            </a:r>
          </a:p>
          <a:p>
            <a:pPr lvl="1"/>
            <a:r>
              <a:rPr lang="en-US" dirty="0" smtClean="0"/>
              <a:t>On the other hand, if they are dissimilar enough to be different, you know your treatment had a significant impact in this case and would every time you did your experiment. </a:t>
            </a:r>
            <a:br>
              <a:rPr lang="en-US" dirty="0" smtClean="0"/>
            </a:br>
            <a:endParaRPr lang="en-US" dirty="0" smtClean="0"/>
          </a:p>
          <a:p>
            <a:r>
              <a:rPr lang="en-US" dirty="0" smtClean="0"/>
              <a:t>Standard Error is used to give us </a:t>
            </a:r>
            <a:br>
              <a:rPr lang="en-US" dirty="0" smtClean="0"/>
            </a:br>
            <a:r>
              <a:rPr lang="en-US" u="sng" dirty="0" smtClean="0"/>
              <a:t>Error Bars</a:t>
            </a:r>
            <a:r>
              <a:rPr lang="en-US" dirty="0" smtClean="0"/>
              <a:t>. </a:t>
            </a:r>
          </a:p>
          <a:p>
            <a:pPr lvl="1"/>
            <a:r>
              <a:rPr lang="en-US" dirty="0" smtClean="0"/>
              <a:t>Error bars are used on bar </a:t>
            </a:r>
            <a:br>
              <a:rPr lang="en-US" dirty="0" smtClean="0"/>
            </a:br>
            <a:r>
              <a:rPr lang="en-US" dirty="0" smtClean="0"/>
              <a:t>graphs and line graphs to tell </a:t>
            </a:r>
            <a:br>
              <a:rPr lang="en-US" dirty="0" smtClean="0"/>
            </a:br>
            <a:r>
              <a:rPr lang="en-US" dirty="0" smtClean="0"/>
              <a:t>us if two groups are statistically </a:t>
            </a:r>
            <a:br>
              <a:rPr lang="en-US" dirty="0" smtClean="0"/>
            </a:br>
            <a:r>
              <a:rPr lang="en-US" dirty="0" smtClean="0"/>
              <a:t>different or the same. </a:t>
            </a:r>
          </a:p>
          <a:p>
            <a:pPr lvl="1"/>
            <a:r>
              <a:rPr lang="en-US" dirty="0" smtClean="0"/>
              <a:t>If the error bars overlap, there is </a:t>
            </a:r>
            <a:br>
              <a:rPr lang="en-US" dirty="0" smtClean="0"/>
            </a:br>
            <a:r>
              <a:rPr lang="en-US" dirty="0" smtClean="0"/>
              <a:t>no statistical difference between </a:t>
            </a:r>
            <a:br>
              <a:rPr lang="en-US" dirty="0" smtClean="0"/>
            </a:br>
            <a:r>
              <a:rPr lang="en-US" dirty="0" smtClean="0"/>
              <a:t>the two groups. </a:t>
            </a:r>
          </a:p>
          <a:p>
            <a:pPr lvl="1"/>
            <a:r>
              <a:rPr lang="en-US" dirty="0" smtClean="0"/>
              <a:t>E.g. these two groups are </a:t>
            </a:r>
            <a:br>
              <a:rPr lang="en-US" dirty="0" smtClean="0"/>
            </a:br>
            <a:r>
              <a:rPr lang="en-US" dirty="0" smtClean="0"/>
              <a:t>statistically the same because the</a:t>
            </a:r>
            <a:br>
              <a:rPr lang="en-US" dirty="0" smtClean="0"/>
            </a:br>
            <a:r>
              <a:rPr lang="en-US" dirty="0" smtClean="0"/>
              <a:t>error bars overlap with each other.</a:t>
            </a:r>
          </a:p>
        </p:txBody>
      </p:sp>
      <p:sp>
        <p:nvSpPr>
          <p:cNvPr id="3" name="Title 2"/>
          <p:cNvSpPr>
            <a:spLocks noGrp="1"/>
          </p:cNvSpPr>
          <p:nvPr>
            <p:ph type="title"/>
          </p:nvPr>
        </p:nvSpPr>
        <p:spPr/>
        <p:txBody>
          <a:bodyPr/>
          <a:lstStyle/>
          <a:p>
            <a:r>
              <a:rPr lang="en-US" dirty="0" smtClean="0"/>
              <a:t>Standard Error and Research</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92" t="51002" r="37334" b="10119"/>
          <a:stretch/>
        </p:blipFill>
        <p:spPr bwMode="auto">
          <a:xfrm>
            <a:off x="4800600" y="3573743"/>
            <a:ext cx="4191000" cy="297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0" y="4800600"/>
            <a:ext cx="3657600" cy="262871"/>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1" y="4191000"/>
            <a:ext cx="3629890" cy="990600"/>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6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Calculating Error Bars on Excel</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1" t="20455" r="29721" b="10119"/>
          <a:stretch/>
        </p:blipFill>
        <p:spPr bwMode="auto">
          <a:xfrm>
            <a:off x="0" y="1496291"/>
            <a:ext cx="8991600" cy="491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248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382002" cy="5029200"/>
          </a:xfrm>
        </p:spPr>
        <p:txBody>
          <a:bodyPr>
            <a:normAutofit/>
          </a:bodyPr>
          <a:lstStyle/>
          <a:p>
            <a:r>
              <a:rPr lang="en-US" dirty="0" smtClean="0"/>
              <a:t>In this example, the control has an average height (or </a:t>
            </a:r>
            <a:r>
              <a:rPr lang="en-US" i="1" dirty="0" smtClean="0"/>
              <a:t>mean</a:t>
            </a:r>
            <a:r>
              <a:rPr lang="en-US" dirty="0" smtClean="0"/>
              <a:t> height) that is over a full centimeter taller than the experimental average. </a:t>
            </a:r>
          </a:p>
          <a:p>
            <a:endParaRPr lang="en-US" dirty="0"/>
          </a:p>
          <a:p>
            <a:r>
              <a:rPr lang="en-US" dirty="0" smtClean="0"/>
              <a:t>However, the Error Bars (+/- 2 Standard Errors) overlap.</a:t>
            </a:r>
          </a:p>
          <a:p>
            <a:pPr lvl="1"/>
            <a:r>
              <a:rPr lang="en-US" dirty="0" smtClean="0"/>
              <a:t>If your error bars overlap, this means that there is no statistically significant</a:t>
            </a:r>
            <a:br>
              <a:rPr lang="en-US" dirty="0" smtClean="0"/>
            </a:br>
            <a:r>
              <a:rPr lang="en-US" dirty="0" smtClean="0"/>
              <a:t>difference between</a:t>
            </a:r>
            <a:br>
              <a:rPr lang="en-US" dirty="0" smtClean="0"/>
            </a:br>
            <a:r>
              <a:rPr lang="en-US" dirty="0" smtClean="0"/>
              <a:t>the control and the</a:t>
            </a:r>
            <a:br>
              <a:rPr lang="en-US" dirty="0" smtClean="0"/>
            </a:br>
            <a:r>
              <a:rPr lang="en-US" dirty="0" smtClean="0"/>
              <a:t>experimental average.</a:t>
            </a:r>
            <a:br>
              <a:rPr lang="en-US" dirty="0" smtClean="0"/>
            </a:br>
            <a:endParaRPr lang="en-US" dirty="0"/>
          </a:p>
          <a:p>
            <a:pPr lvl="1"/>
            <a:r>
              <a:rPr lang="en-US" dirty="0" smtClean="0"/>
              <a:t>You must treat them as</a:t>
            </a:r>
            <a:br>
              <a:rPr lang="en-US" dirty="0" smtClean="0"/>
            </a:br>
            <a:r>
              <a:rPr lang="en-US" dirty="0" smtClean="0"/>
              <a:t>if they are the same.</a:t>
            </a:r>
            <a:endParaRPr lang="en-US" dirty="0"/>
          </a:p>
        </p:txBody>
      </p:sp>
      <p:sp>
        <p:nvSpPr>
          <p:cNvPr id="3" name="Title 2"/>
          <p:cNvSpPr>
            <a:spLocks noGrp="1"/>
          </p:cNvSpPr>
          <p:nvPr>
            <p:ph type="title"/>
          </p:nvPr>
        </p:nvSpPr>
        <p:spPr/>
        <p:txBody>
          <a:bodyPr/>
          <a:lstStyle/>
          <a:p>
            <a:r>
              <a:rPr lang="en-US" dirty="0" smtClean="0"/>
              <a:t>Error Bars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4038600" y="4042250"/>
            <a:ext cx="5097814" cy="267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04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11" t="51002" r="33469" b="10119"/>
          <a:stretch/>
        </p:blipFill>
        <p:spPr bwMode="auto">
          <a:xfrm>
            <a:off x="1752600" y="0"/>
            <a:ext cx="6248400" cy="327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84" t="40278" r="31061" b="13492"/>
          <a:stretch/>
        </p:blipFill>
        <p:spPr bwMode="auto">
          <a:xfrm>
            <a:off x="1600200" y="3455389"/>
            <a:ext cx="6774544" cy="338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71800" y="1374058"/>
            <a:ext cx="2313873" cy="262871"/>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87472" y="646328"/>
            <a:ext cx="2642919" cy="1106271"/>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199" y="4932035"/>
            <a:ext cx="2542473" cy="478165"/>
          </a:xfrm>
          <a:prstGeom prst="rect">
            <a:avLst/>
          </a:prstGeom>
          <a:solidFill>
            <a:srgbClr val="87362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43400" y="3982815"/>
            <a:ext cx="2743200" cy="495300"/>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0" y="646328"/>
            <a:ext cx="2438400" cy="1944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Error Bars overlap; they are statistically the same.</a:t>
            </a:r>
            <a:endParaRPr lang="en-US" sz="1500" dirty="0"/>
          </a:p>
        </p:txBody>
      </p:sp>
      <p:sp>
        <p:nvSpPr>
          <p:cNvPr id="12" name="Right Arrow 11"/>
          <p:cNvSpPr/>
          <p:nvPr/>
        </p:nvSpPr>
        <p:spPr>
          <a:xfrm>
            <a:off x="62345" y="4244320"/>
            <a:ext cx="2438400" cy="1944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Error Bars do not overlap; they are statistically different.</a:t>
            </a:r>
            <a:endParaRPr lang="en-US" sz="1500" dirty="0"/>
          </a:p>
        </p:txBody>
      </p:sp>
    </p:spTree>
    <p:extLst>
      <p:ext uri="{BB962C8B-B14F-4D97-AF65-F5344CB8AC3E}">
        <p14:creationId xmlns:p14="http://schemas.microsoft.com/office/powerpoint/2010/main" val="11945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major concern in science is proving that what we have observed would occur again if we repeated the experiment.  </a:t>
            </a:r>
          </a:p>
          <a:p>
            <a:pPr lvl="1"/>
            <a:r>
              <a:rPr lang="en-US" dirty="0" smtClean="0"/>
              <a:t>Random things can affect our experiments.</a:t>
            </a:r>
          </a:p>
          <a:p>
            <a:pPr lvl="1"/>
            <a:r>
              <a:rPr lang="en-US" dirty="0" smtClean="0"/>
              <a:t>Your samples might be affected by little things that change or skew your results.</a:t>
            </a:r>
          </a:p>
          <a:p>
            <a:pPr lvl="1"/>
            <a:r>
              <a:rPr lang="en-US" dirty="0" smtClean="0"/>
              <a:t>The trends you find in your experiment may not occur in a different experiment done in the same way.</a:t>
            </a:r>
            <a:br>
              <a:rPr lang="en-US" dirty="0" smtClean="0"/>
            </a:br>
            <a:endParaRPr lang="en-US" dirty="0" smtClean="0"/>
          </a:p>
          <a:p>
            <a:r>
              <a:rPr lang="en-US" dirty="0" smtClean="0"/>
              <a:t>We must always be prepared to answer </a:t>
            </a:r>
            <a:br>
              <a:rPr lang="en-US" dirty="0" smtClean="0"/>
            </a:br>
            <a:r>
              <a:rPr lang="en-US" dirty="0" smtClean="0"/>
              <a:t>the Scientist’s Question: </a:t>
            </a:r>
            <a:br>
              <a:rPr lang="en-US" dirty="0" smtClean="0"/>
            </a:br>
            <a:r>
              <a:rPr lang="en-US" i="1" dirty="0" smtClean="0"/>
              <a:t>How do I know I am not wrong?</a:t>
            </a:r>
            <a:endParaRPr lang="en-US" i="1" dirty="0"/>
          </a:p>
        </p:txBody>
      </p:sp>
      <p:sp>
        <p:nvSpPr>
          <p:cNvPr id="3" name="Title 2"/>
          <p:cNvSpPr>
            <a:spLocks noGrp="1"/>
          </p:cNvSpPr>
          <p:nvPr>
            <p:ph type="title"/>
          </p:nvPr>
        </p:nvSpPr>
        <p:spPr>
          <a:xfrm>
            <a:off x="688490" y="381000"/>
            <a:ext cx="7756263" cy="1054250"/>
          </a:xfrm>
        </p:spPr>
        <p:txBody>
          <a:bodyPr>
            <a:normAutofit/>
          </a:bodyPr>
          <a:lstStyle/>
          <a:p>
            <a:r>
              <a:rPr lang="en-US" dirty="0" smtClean="0"/>
              <a:t>How do we know we know?</a:t>
            </a:r>
            <a:endParaRPr lang="en-US" dirty="0"/>
          </a:p>
        </p:txBody>
      </p:sp>
      <p:pic>
        <p:nvPicPr>
          <p:cNvPr id="3074" name="Picture 2" descr="http://www.opticalres.com/optics_for_kids/images/image_scientist_question.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8450" y="4114800"/>
            <a:ext cx="2495550" cy="25454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13097" y="6627168"/>
            <a:ext cx="845103" cy="230832"/>
          </a:xfrm>
          <a:prstGeom prst="rect">
            <a:avLst/>
          </a:prstGeom>
        </p:spPr>
        <p:txBody>
          <a:bodyPr wrap="none">
            <a:spAutoFit/>
          </a:bodyPr>
          <a:lstStyle/>
          <a:p>
            <a:r>
              <a:rPr lang="en-US" sz="900" i="1" dirty="0" smtClean="0">
                <a:effectLst/>
              </a:rPr>
              <a:t>opticalres.com</a:t>
            </a:r>
            <a:endParaRPr lang="en-US" sz="900" i="1" dirty="0"/>
          </a:p>
        </p:txBody>
      </p:sp>
    </p:spTree>
    <p:extLst>
      <p:ext uri="{BB962C8B-B14F-4D97-AF65-F5344CB8AC3E}">
        <p14:creationId xmlns:p14="http://schemas.microsoft.com/office/powerpoint/2010/main" val="2879748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Standard Deviation in Excel:</a:t>
            </a:r>
            <a:br>
              <a:rPr lang="en-US" dirty="0" smtClean="0"/>
            </a:br>
            <a:endParaRPr lang="en-US" dirty="0" smtClean="0"/>
          </a:p>
          <a:p>
            <a:r>
              <a:rPr lang="en-US" b="1" dirty="0" smtClean="0"/>
              <a:t>Use this formula</a:t>
            </a:r>
            <a:br>
              <a:rPr lang="en-US" b="1" dirty="0" smtClean="0"/>
            </a:br>
            <a:r>
              <a:rPr lang="en-US" b="1" dirty="0" smtClean="0"/>
              <a:t>=(</a:t>
            </a:r>
            <a:r>
              <a:rPr lang="en-US" b="1" dirty="0"/>
              <a:t>STDEV(data set cell range)/(your sample size^(1/2</a:t>
            </a:r>
            <a:r>
              <a:rPr lang="en-US" b="1" dirty="0" smtClean="0"/>
              <a:t>)))</a:t>
            </a:r>
          </a:p>
          <a:p>
            <a:endParaRPr lang="en-US" b="1" dirty="0"/>
          </a:p>
          <a:p>
            <a:r>
              <a:rPr lang="en-US" dirty="0" smtClean="0"/>
              <a:t>Manipulate your data as needed (e.g. for Standard Error, divide your Standard Deviation by the square root of your sample size; multiply this by 2 to get your margin of error). </a:t>
            </a:r>
          </a:p>
          <a:p>
            <a:pPr marL="0" indent="0">
              <a:buNone/>
            </a:pPr>
            <a:endParaRPr lang="en-US" dirty="0" smtClean="0"/>
          </a:p>
          <a:p>
            <a:r>
              <a:rPr lang="en-US" dirty="0"/>
              <a:t>For sample sizes </a:t>
            </a:r>
            <a:r>
              <a:rPr lang="en-US" dirty="0" smtClean="0"/>
              <a:t>larger than 30</a:t>
            </a:r>
            <a:r>
              <a:rPr lang="en-US" dirty="0"/>
              <a:t>, </a:t>
            </a:r>
            <a:r>
              <a:rPr lang="en-US" dirty="0" smtClean="0"/>
              <a:t>a reliable average can </a:t>
            </a:r>
            <a:r>
              <a:rPr lang="en-US" dirty="0"/>
              <a:t>be found within the range </a:t>
            </a:r>
            <a:r>
              <a:rPr lang="en-US" dirty="0" smtClean="0"/>
              <a:t>of +/- 2 Standard Errors.</a:t>
            </a:r>
          </a:p>
          <a:p>
            <a:pPr lvl="1"/>
            <a:r>
              <a:rPr lang="en-US" i="1" dirty="0" smtClean="0"/>
              <a:t>Smaller sample sizes require more complicated calculations</a:t>
            </a:r>
            <a:endParaRPr lang="en-US" i="1" dirty="0"/>
          </a:p>
        </p:txBody>
      </p:sp>
      <p:sp>
        <p:nvSpPr>
          <p:cNvPr id="3" name="Title 2"/>
          <p:cNvSpPr>
            <a:spLocks noGrp="1"/>
          </p:cNvSpPr>
          <p:nvPr>
            <p:ph type="title"/>
          </p:nvPr>
        </p:nvSpPr>
        <p:spPr/>
        <p:txBody>
          <a:bodyPr/>
          <a:lstStyle/>
          <a:p>
            <a:r>
              <a:rPr lang="en-US" dirty="0"/>
              <a:t>Standard Deviation in </a:t>
            </a:r>
            <a:r>
              <a:rPr lang="en-US" dirty="0" smtClean="0"/>
              <a:t>Excel</a:t>
            </a:r>
            <a:endParaRPr lang="en-US" dirty="0"/>
          </a:p>
        </p:txBody>
      </p:sp>
    </p:spTree>
    <p:extLst>
      <p:ext uri="{BB962C8B-B14F-4D97-AF65-F5344CB8AC3E}">
        <p14:creationId xmlns:p14="http://schemas.microsoft.com/office/powerpoint/2010/main" val="2297644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382002" cy="4800599"/>
          </a:xfrm>
        </p:spPr>
        <p:txBody>
          <a:bodyPr>
            <a:normAutofit fontScale="70000" lnSpcReduction="20000"/>
          </a:bodyPr>
          <a:lstStyle/>
          <a:p>
            <a:r>
              <a:rPr lang="en-US" dirty="0" smtClean="0"/>
              <a:t>The more </a:t>
            </a:r>
            <a:r>
              <a:rPr lang="en-US" b="1" dirty="0" smtClean="0"/>
              <a:t>consistent</a:t>
            </a:r>
            <a:r>
              <a:rPr lang="en-US" dirty="0" smtClean="0"/>
              <a:t> the data, and the </a:t>
            </a:r>
            <a:r>
              <a:rPr lang="en-US" b="1" dirty="0" smtClean="0"/>
              <a:t>larger</a:t>
            </a:r>
            <a:r>
              <a:rPr lang="en-US" dirty="0" smtClean="0"/>
              <a:t> the sample size, the more reliable that data is. </a:t>
            </a:r>
          </a:p>
          <a:p>
            <a:pPr lvl="1"/>
            <a:r>
              <a:rPr lang="en-US" dirty="0" smtClean="0"/>
              <a:t>Vice versa, small populations and highly variable data mean that it is less reliable. </a:t>
            </a:r>
          </a:p>
          <a:p>
            <a:pPr lvl="1"/>
            <a:endParaRPr lang="en-US" dirty="0"/>
          </a:p>
          <a:p>
            <a:r>
              <a:rPr lang="en-US" b="1" dirty="0" smtClean="0"/>
              <a:t>Mean</a:t>
            </a:r>
            <a:r>
              <a:rPr lang="en-US" dirty="0" smtClean="0"/>
              <a:t> is the </a:t>
            </a:r>
            <a:r>
              <a:rPr lang="en-US" i="1" dirty="0" smtClean="0"/>
              <a:t>average</a:t>
            </a:r>
            <a:r>
              <a:rPr lang="en-US" dirty="0" smtClean="0"/>
              <a:t> of the data (Sum of the Data / Sample Size)</a:t>
            </a:r>
            <a:br>
              <a:rPr lang="en-US" dirty="0" smtClean="0"/>
            </a:br>
            <a:endParaRPr lang="en-US" dirty="0" smtClean="0"/>
          </a:p>
          <a:p>
            <a:r>
              <a:rPr lang="en-US" b="1" dirty="0" smtClean="0"/>
              <a:t>Standard Deviation </a:t>
            </a:r>
            <a:r>
              <a:rPr lang="en-US" dirty="0" smtClean="0"/>
              <a:t>is a measure of variability </a:t>
            </a:r>
          </a:p>
          <a:p>
            <a:endParaRPr lang="en-US" dirty="0"/>
          </a:p>
          <a:p>
            <a:r>
              <a:rPr lang="en-US" b="1" dirty="0" smtClean="0"/>
              <a:t>Margin of Error </a:t>
            </a:r>
            <a:r>
              <a:rPr lang="en-US" dirty="0" smtClean="0"/>
              <a:t>is the range in which we can be 95% sure of accuracy.</a:t>
            </a:r>
          </a:p>
          <a:p>
            <a:endParaRPr lang="en-US" dirty="0"/>
          </a:p>
          <a:p>
            <a:r>
              <a:rPr lang="en-US" b="1" dirty="0" smtClean="0"/>
              <a:t>Standard Error </a:t>
            </a:r>
            <a:r>
              <a:rPr lang="en-US" dirty="0" smtClean="0"/>
              <a:t>is a of measure the reliability of our data; it includes both variation </a:t>
            </a:r>
            <a:r>
              <a:rPr lang="en-US" i="1" dirty="0" smtClean="0"/>
              <a:t>and</a:t>
            </a:r>
            <a:r>
              <a:rPr lang="en-US" dirty="0" smtClean="0"/>
              <a:t> the sample size. </a:t>
            </a:r>
          </a:p>
          <a:p>
            <a:endParaRPr lang="en-US" dirty="0"/>
          </a:p>
          <a:p>
            <a:r>
              <a:rPr lang="en-US" b="1" dirty="0" smtClean="0"/>
              <a:t>Error bars </a:t>
            </a:r>
            <a:r>
              <a:rPr lang="en-US" dirty="0" smtClean="0"/>
              <a:t>can be made on graphs using +/- 2x the Standard Error value.  </a:t>
            </a:r>
          </a:p>
          <a:p>
            <a:pPr lvl="1"/>
            <a:r>
              <a:rPr lang="en-US" dirty="0" smtClean="0"/>
              <a:t>Error bars indicate the range of accuracy of that data. </a:t>
            </a:r>
          </a:p>
          <a:p>
            <a:endParaRPr lang="en-US" dirty="0"/>
          </a:p>
          <a:p>
            <a:r>
              <a:rPr lang="en-US" dirty="0" smtClean="0"/>
              <a:t>If the </a:t>
            </a:r>
            <a:r>
              <a:rPr lang="en-US" b="1" dirty="0" smtClean="0"/>
              <a:t>error bars</a:t>
            </a:r>
            <a:r>
              <a:rPr lang="en-US" dirty="0" smtClean="0"/>
              <a:t> of two graphs overlap, those two graphs are considered statistically the same.  </a:t>
            </a:r>
          </a:p>
          <a:p>
            <a:pPr lvl="1"/>
            <a:r>
              <a:rPr lang="en-US" dirty="0" smtClean="0"/>
              <a:t>The error bars do not overlap, they are statistically different. </a:t>
            </a:r>
            <a:endParaRPr lang="en-US" dirty="0"/>
          </a:p>
        </p:txBody>
      </p:sp>
      <p:sp>
        <p:nvSpPr>
          <p:cNvPr id="3" name="Title 2"/>
          <p:cNvSpPr>
            <a:spLocks noGrp="1"/>
          </p:cNvSpPr>
          <p:nvPr>
            <p:ph type="title"/>
          </p:nvPr>
        </p:nvSpPr>
        <p:spPr/>
        <p:txBody>
          <a:bodyPr/>
          <a:lstStyle/>
          <a:p>
            <a:r>
              <a:rPr lang="en-US" dirty="0" smtClean="0"/>
              <a:t>Summary </a:t>
            </a:r>
            <a:endParaRPr lang="en-US" dirty="0"/>
          </a:p>
        </p:txBody>
      </p:sp>
    </p:spTree>
    <p:extLst>
      <p:ext uri="{BB962C8B-B14F-4D97-AF65-F5344CB8AC3E}">
        <p14:creationId xmlns:p14="http://schemas.microsoft.com/office/powerpoint/2010/main" val="309809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382002" cy="4952999"/>
          </a:xfrm>
        </p:spPr>
        <p:txBody>
          <a:bodyPr>
            <a:normAutofit fontScale="92500" lnSpcReduction="20000"/>
          </a:bodyPr>
          <a:lstStyle/>
          <a:p>
            <a:r>
              <a:rPr lang="en-US" dirty="0" smtClean="0"/>
              <a:t>In science, we can use statistical equations to determine whether or not we can be confident in our results.</a:t>
            </a:r>
          </a:p>
          <a:p>
            <a:pPr lvl="1"/>
            <a:r>
              <a:rPr lang="en-US" dirty="0" smtClean="0"/>
              <a:t>In other words, the use of statistics can tell us whether our experimental results are reliable.</a:t>
            </a:r>
            <a:br>
              <a:rPr lang="en-US" dirty="0" smtClean="0"/>
            </a:br>
            <a:endParaRPr lang="en-US" dirty="0" smtClean="0"/>
          </a:p>
          <a:p>
            <a:r>
              <a:rPr lang="en-US" dirty="0" smtClean="0"/>
              <a:t>If we are likely to see similar results every single time, this means that our results are reliable.</a:t>
            </a:r>
          </a:p>
          <a:p>
            <a:pPr lvl="1"/>
            <a:r>
              <a:rPr lang="en-US" dirty="0" smtClean="0"/>
              <a:t>On the other hand, if we get very different results each time we do an experiment, our data varies more and is less reliable. </a:t>
            </a:r>
            <a:br>
              <a:rPr lang="en-US" dirty="0" smtClean="0"/>
            </a:br>
            <a:endParaRPr lang="en-US" dirty="0" smtClean="0"/>
          </a:p>
          <a:p>
            <a:r>
              <a:rPr lang="en-US" b="1" u="sng" dirty="0" smtClean="0"/>
              <a:t>The more variable our data, </a:t>
            </a:r>
            <a:br>
              <a:rPr lang="en-US" b="1" u="sng" dirty="0" smtClean="0"/>
            </a:br>
            <a:r>
              <a:rPr lang="en-US" b="1" u="sng" dirty="0" smtClean="0"/>
              <a:t>the less reliable it is.  </a:t>
            </a:r>
            <a:br>
              <a:rPr lang="en-US" b="1" u="sng" dirty="0" smtClean="0"/>
            </a:br>
            <a:r>
              <a:rPr lang="en-US" b="1" u="sng" dirty="0" smtClean="0"/>
              <a:t/>
            </a:r>
            <a:br>
              <a:rPr lang="en-US" b="1" u="sng" dirty="0" smtClean="0"/>
            </a:br>
            <a:endParaRPr lang="en-US" b="1" u="sng" dirty="0" smtClean="0"/>
          </a:p>
          <a:p>
            <a:r>
              <a:rPr lang="en-US" b="1" u="sng" dirty="0" smtClean="0"/>
              <a:t>The less our data varies, </a:t>
            </a:r>
            <a:br>
              <a:rPr lang="en-US" b="1" u="sng" dirty="0" smtClean="0"/>
            </a:br>
            <a:r>
              <a:rPr lang="en-US" b="1" u="sng" dirty="0" smtClean="0"/>
              <a:t>the more reliable it is. </a:t>
            </a:r>
            <a:endParaRPr lang="en-US" b="1" u="sng" dirty="0"/>
          </a:p>
        </p:txBody>
      </p:sp>
      <p:sp>
        <p:nvSpPr>
          <p:cNvPr id="3" name="Title 2"/>
          <p:cNvSpPr>
            <a:spLocks noGrp="1"/>
          </p:cNvSpPr>
          <p:nvPr>
            <p:ph type="title"/>
          </p:nvPr>
        </p:nvSpPr>
        <p:spPr/>
        <p:txBody>
          <a:bodyPr/>
          <a:lstStyle/>
          <a:p>
            <a:r>
              <a:rPr lang="en-US" dirty="0" smtClean="0"/>
              <a:t>Science &amp; Statistics</a:t>
            </a:r>
            <a:endParaRPr lang="en-US" dirty="0"/>
          </a:p>
        </p:txBody>
      </p:sp>
      <p:pic>
        <p:nvPicPr>
          <p:cNvPr id="614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9093" y="42576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724398"/>
            <a:ext cx="808440" cy="609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713" y="42576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7620" y="4114800"/>
            <a:ext cx="808440" cy="12191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053" y="4572000"/>
            <a:ext cx="80844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25960" y="3962400"/>
            <a:ext cx="80844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750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4220"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0127" y="5629274"/>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2560"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8467" y="5629275"/>
            <a:ext cx="808440" cy="1076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91795" y="6703368"/>
            <a:ext cx="1019831" cy="230832"/>
          </a:xfrm>
          <a:prstGeom prst="rect">
            <a:avLst/>
          </a:prstGeom>
        </p:spPr>
        <p:txBody>
          <a:bodyPr wrap="none">
            <a:spAutoFit/>
          </a:bodyPr>
          <a:lstStyle/>
          <a:p>
            <a:r>
              <a:rPr lang="en-US" sz="900" i="1" dirty="0" smtClean="0">
                <a:effectLst/>
              </a:rPr>
              <a:t>labellecuisine.com</a:t>
            </a:r>
            <a:endParaRPr lang="en-US" sz="900" i="1" dirty="0"/>
          </a:p>
        </p:txBody>
      </p:sp>
      <p:sp>
        <p:nvSpPr>
          <p:cNvPr id="16" name="Right Arrow 15"/>
          <p:cNvSpPr/>
          <p:nvPr/>
        </p:nvSpPr>
        <p:spPr>
          <a:xfrm>
            <a:off x="3540402" y="4876800"/>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reliable</a:t>
            </a:r>
            <a:endParaRPr lang="en-US" dirty="0"/>
          </a:p>
        </p:txBody>
      </p:sp>
      <p:sp>
        <p:nvSpPr>
          <p:cNvPr id="18" name="Right Arrow 17"/>
          <p:cNvSpPr/>
          <p:nvPr/>
        </p:nvSpPr>
        <p:spPr>
          <a:xfrm>
            <a:off x="3540402" y="6137496"/>
            <a:ext cx="1676400" cy="538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reliable</a:t>
            </a:r>
            <a:endParaRPr lang="en-US" dirty="0"/>
          </a:p>
        </p:txBody>
      </p:sp>
    </p:spTree>
    <p:extLst>
      <p:ext uri="{BB962C8B-B14F-4D97-AF65-F5344CB8AC3E}">
        <p14:creationId xmlns:p14="http://schemas.microsoft.com/office/powerpoint/2010/main" val="9453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When we need to calculate the average of our data (or “mean”), we can encounter problems with reliability. </a:t>
            </a:r>
          </a:p>
          <a:p>
            <a:pPr lvl="1"/>
            <a:r>
              <a:rPr lang="en-US" dirty="0" smtClean="0"/>
              <a:t>Mean: the numerical </a:t>
            </a:r>
            <a:r>
              <a:rPr lang="en-US" b="1" dirty="0" smtClean="0"/>
              <a:t>average</a:t>
            </a:r>
            <a:r>
              <a:rPr lang="en-US" dirty="0" smtClean="0"/>
              <a:t> of data calculated by dividing the sum of the numbers by the sample size. (</a:t>
            </a:r>
            <a:r>
              <a:rPr lang="en-US" i="1" dirty="0" smtClean="0"/>
              <a:t>mean = average</a:t>
            </a:r>
            <a:r>
              <a:rPr lang="en-US" dirty="0" smtClean="0"/>
              <a:t>)</a:t>
            </a:r>
          </a:p>
          <a:p>
            <a:pPr lvl="2"/>
            <a:r>
              <a:rPr lang="en-US" dirty="0" smtClean="0"/>
              <a:t>Mean = (Sum of Data)/(Sample Size)</a:t>
            </a:r>
          </a:p>
          <a:p>
            <a:pPr lvl="2"/>
            <a:r>
              <a:rPr lang="en-US" dirty="0" smtClean="0"/>
              <a:t>E.g. mean of 1,2,&amp;3 would be (1+2+3)/3 = 2.  Our mean is 2. </a:t>
            </a:r>
            <a:br>
              <a:rPr lang="en-US" dirty="0" smtClean="0"/>
            </a:br>
            <a:endParaRPr lang="en-US" dirty="0" smtClean="0"/>
          </a:p>
          <a:p>
            <a:r>
              <a:rPr lang="en-US" dirty="0" smtClean="0"/>
              <a:t>When we take the average of something, we are using a number that can change as we gain or lose data.</a:t>
            </a:r>
          </a:p>
          <a:p>
            <a:pPr lvl="1"/>
            <a:r>
              <a:rPr lang="en-US" dirty="0" smtClean="0"/>
              <a:t>For example, imagine if we wanted to </a:t>
            </a:r>
            <a:br>
              <a:rPr lang="en-US" dirty="0" smtClean="0"/>
            </a:br>
            <a:r>
              <a:rPr lang="en-US" dirty="0" smtClean="0"/>
              <a:t>know the mean height of this class.</a:t>
            </a:r>
          </a:p>
          <a:p>
            <a:pPr lvl="1"/>
            <a:r>
              <a:rPr lang="en-US" dirty="0" smtClean="0"/>
              <a:t>To obtain this number, we would…</a:t>
            </a:r>
          </a:p>
          <a:p>
            <a:pPr lvl="2"/>
            <a:r>
              <a:rPr lang="en-US" dirty="0" smtClean="0"/>
              <a:t>1. Record each person’s height</a:t>
            </a:r>
          </a:p>
          <a:p>
            <a:pPr lvl="2"/>
            <a:r>
              <a:rPr lang="en-US" dirty="0" smtClean="0"/>
              <a:t>2. Add them all together, and </a:t>
            </a:r>
          </a:p>
          <a:p>
            <a:pPr lvl="2"/>
            <a:r>
              <a:rPr lang="en-US" dirty="0" smtClean="0"/>
              <a:t>3. Divide by the number of </a:t>
            </a:r>
            <a:br>
              <a:rPr lang="en-US" dirty="0" smtClean="0"/>
            </a:br>
            <a:r>
              <a:rPr lang="en-US" dirty="0" smtClean="0"/>
              <a:t>students we have to get the </a:t>
            </a:r>
            <a:br>
              <a:rPr lang="en-US" dirty="0" smtClean="0"/>
            </a:br>
            <a:r>
              <a:rPr lang="en-US" dirty="0" smtClean="0"/>
              <a:t>“mean height”. </a:t>
            </a:r>
          </a:p>
        </p:txBody>
      </p:sp>
      <p:sp>
        <p:nvSpPr>
          <p:cNvPr id="3" name="Title 2"/>
          <p:cNvSpPr>
            <a:spLocks noGrp="1"/>
          </p:cNvSpPr>
          <p:nvPr>
            <p:ph type="title"/>
          </p:nvPr>
        </p:nvSpPr>
        <p:spPr/>
        <p:txBody>
          <a:bodyPr/>
          <a:lstStyle/>
          <a:p>
            <a:r>
              <a:rPr lang="en-US" dirty="0" smtClean="0"/>
              <a:t>The “Real” Average</a:t>
            </a:r>
            <a:endParaRPr lang="en-US" dirty="0"/>
          </a:p>
        </p:txBody>
      </p:sp>
      <p:pic>
        <p:nvPicPr>
          <p:cNvPr id="7170" name="Picture 2" descr="http://2.bp.blogspot.com/-xHp7BHjFvHA/TcgihgMdSsI/AAAAAAAAAB0/V2wB6ldRctg/s1600/coolteacher2.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765" r="32603"/>
          <a:stretch/>
        </p:blipFill>
        <p:spPr bwMode="auto">
          <a:xfrm>
            <a:off x="5715000" y="3700230"/>
            <a:ext cx="3124200" cy="3102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54874" y="6627168"/>
            <a:ext cx="1284326" cy="230832"/>
          </a:xfrm>
          <a:prstGeom prst="rect">
            <a:avLst/>
          </a:prstGeom>
        </p:spPr>
        <p:txBody>
          <a:bodyPr wrap="none">
            <a:spAutoFit/>
          </a:bodyPr>
          <a:lstStyle/>
          <a:p>
            <a:r>
              <a:rPr lang="en-US" sz="900" i="1" dirty="0" smtClean="0">
                <a:solidFill>
                  <a:srgbClr val="FF0000"/>
                </a:solidFill>
                <a:effectLst/>
              </a:rPr>
              <a:t>jesisaloser.blogspot.com</a:t>
            </a:r>
            <a:endParaRPr lang="en-US" sz="900" i="1" dirty="0">
              <a:solidFill>
                <a:srgbClr val="FF0000"/>
              </a:solidFill>
            </a:endParaRPr>
          </a:p>
        </p:txBody>
      </p:sp>
    </p:spTree>
    <p:extLst>
      <p:ext uri="{BB962C8B-B14F-4D97-AF65-F5344CB8AC3E}">
        <p14:creationId xmlns:p14="http://schemas.microsoft.com/office/powerpoint/2010/main" val="2387169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However, if we gained </a:t>
            </a:r>
            <a:r>
              <a:rPr lang="en-US" dirty="0" smtClean="0"/>
              <a:t>or lost a </a:t>
            </a:r>
            <a:r>
              <a:rPr lang="en-US" dirty="0"/>
              <a:t>student, the </a:t>
            </a:r>
            <a:r>
              <a:rPr lang="en-US" dirty="0" smtClean="0"/>
              <a:t>mean (or </a:t>
            </a:r>
            <a:r>
              <a:rPr lang="en-US" i="1" dirty="0" smtClean="0"/>
              <a:t>average</a:t>
            </a:r>
            <a:r>
              <a:rPr lang="en-US" dirty="0" smtClean="0"/>
              <a:t>) height </a:t>
            </a:r>
            <a:r>
              <a:rPr lang="en-US" dirty="0"/>
              <a:t>would </a:t>
            </a:r>
            <a:r>
              <a:rPr lang="en-US" dirty="0" smtClean="0"/>
              <a:t>change.</a:t>
            </a:r>
            <a:endParaRPr lang="en-US" dirty="0"/>
          </a:p>
          <a:p>
            <a:pPr lvl="1"/>
            <a:r>
              <a:rPr lang="en-US" dirty="0"/>
              <a:t>The “average height” is not one number; it can change</a:t>
            </a:r>
            <a:r>
              <a:rPr lang="en-US" dirty="0" smtClean="0"/>
              <a:t>!</a:t>
            </a:r>
          </a:p>
          <a:p>
            <a:pPr lvl="1"/>
            <a:endParaRPr lang="en-US" dirty="0"/>
          </a:p>
          <a:p>
            <a:r>
              <a:rPr lang="en-US" dirty="0" smtClean="0"/>
              <a:t>If our class did not have very many students, the addition of one more person’s height would have a big impact on the calculated average.</a:t>
            </a:r>
            <a:endParaRPr lang="en-US" dirty="0"/>
          </a:p>
          <a:p>
            <a:pPr lvl="1"/>
            <a:r>
              <a:rPr lang="en-US" dirty="0" smtClean="0"/>
              <a:t>On the other hand, if we had 1000 students in our class, the addition of one more person’s height would hardly change the calculated average. </a:t>
            </a:r>
          </a:p>
          <a:p>
            <a:pPr lvl="1"/>
            <a:endParaRPr lang="en-US" dirty="0"/>
          </a:p>
          <a:p>
            <a:r>
              <a:rPr lang="en-US" dirty="0"/>
              <a:t>If the new person’s height was very similar to the average, our calculated average would not change much.</a:t>
            </a:r>
          </a:p>
          <a:p>
            <a:pPr lvl="1"/>
            <a:r>
              <a:rPr lang="en-US" dirty="0"/>
              <a:t>On the other hand, if they were 6’7”, our calculated average would change a lot more. </a:t>
            </a:r>
          </a:p>
          <a:p>
            <a:endParaRPr lang="en-US" dirty="0" smtClean="0"/>
          </a:p>
          <a:p>
            <a:endParaRPr lang="en-US" dirty="0"/>
          </a:p>
        </p:txBody>
      </p:sp>
      <p:sp>
        <p:nvSpPr>
          <p:cNvPr id="3" name="Title 2"/>
          <p:cNvSpPr>
            <a:spLocks noGrp="1"/>
          </p:cNvSpPr>
          <p:nvPr>
            <p:ph type="title"/>
          </p:nvPr>
        </p:nvSpPr>
        <p:spPr/>
        <p:txBody>
          <a:bodyPr/>
          <a:lstStyle/>
          <a:p>
            <a:r>
              <a:rPr lang="en-US" dirty="0" smtClean="0"/>
              <a:t>Averages (cont.)</a:t>
            </a:r>
            <a:endParaRPr lang="en-US" dirty="0"/>
          </a:p>
        </p:txBody>
      </p:sp>
    </p:spTree>
    <p:extLst>
      <p:ext uri="{BB962C8B-B14F-4D97-AF65-F5344CB8AC3E}">
        <p14:creationId xmlns:p14="http://schemas.microsoft.com/office/powerpoint/2010/main" val="4197008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Things </a:t>
            </a:r>
            <a:r>
              <a:rPr lang="en-US" dirty="0"/>
              <a:t>that affect the </a:t>
            </a:r>
            <a:r>
              <a:rPr lang="en-US" b="1" dirty="0"/>
              <a:t>reliability</a:t>
            </a:r>
            <a:r>
              <a:rPr lang="en-US" dirty="0"/>
              <a:t> of our data include:</a:t>
            </a:r>
          </a:p>
          <a:p>
            <a:pPr lvl="1"/>
            <a:r>
              <a:rPr lang="en-US" dirty="0"/>
              <a:t>How </a:t>
            </a:r>
            <a:r>
              <a:rPr lang="en-US" b="1" dirty="0"/>
              <a:t>similar</a:t>
            </a:r>
            <a:r>
              <a:rPr lang="en-US" dirty="0"/>
              <a:t> </a:t>
            </a:r>
            <a:r>
              <a:rPr lang="en-US" dirty="0" smtClean="0"/>
              <a:t>our </a:t>
            </a:r>
            <a:r>
              <a:rPr lang="en-US" dirty="0"/>
              <a:t>data </a:t>
            </a:r>
            <a:r>
              <a:rPr lang="en-US" dirty="0" smtClean="0"/>
              <a:t>is:</a:t>
            </a:r>
            <a:endParaRPr lang="en-US" dirty="0"/>
          </a:p>
          <a:p>
            <a:pPr lvl="2"/>
            <a:r>
              <a:rPr lang="en-US" u="sng" dirty="0"/>
              <a:t>The more similar the data, the more reliable our average will be.</a:t>
            </a:r>
          </a:p>
          <a:p>
            <a:pPr lvl="2"/>
            <a:r>
              <a:rPr lang="en-US" dirty="0" smtClean="0"/>
              <a:t>E.g</a:t>
            </a:r>
            <a:r>
              <a:rPr lang="en-US" dirty="0"/>
              <a:t>. if all of our students are between 5’10” and 6’1”, we would have more reliable data than if the range of the data was greater (such as if the range was between 4’5” and 7’1</a:t>
            </a:r>
            <a:r>
              <a:rPr lang="en-US" dirty="0" smtClean="0"/>
              <a:t>”)</a:t>
            </a:r>
            <a:br>
              <a:rPr lang="en-US" dirty="0" smtClean="0"/>
            </a:br>
            <a:endParaRPr lang="en-US" dirty="0" smtClean="0"/>
          </a:p>
          <a:p>
            <a:pPr lvl="1"/>
            <a:r>
              <a:rPr lang="en-US" dirty="0" smtClean="0"/>
              <a:t>The </a:t>
            </a:r>
            <a:r>
              <a:rPr lang="en-US" b="1" dirty="0" smtClean="0"/>
              <a:t>amount </a:t>
            </a:r>
            <a:r>
              <a:rPr lang="en-US" dirty="0" smtClean="0"/>
              <a:t>of data we have:</a:t>
            </a:r>
            <a:endParaRPr lang="en-US" dirty="0"/>
          </a:p>
          <a:p>
            <a:pPr lvl="2"/>
            <a:r>
              <a:rPr lang="en-US" u="sng" dirty="0"/>
              <a:t>The more data we have, the more reliable our average will be</a:t>
            </a:r>
            <a:r>
              <a:rPr lang="en-US" dirty="0"/>
              <a:t>. </a:t>
            </a:r>
            <a:endParaRPr lang="en-US" dirty="0" smtClean="0"/>
          </a:p>
          <a:p>
            <a:pPr lvl="3"/>
            <a:r>
              <a:rPr lang="en-US" dirty="0" smtClean="0"/>
              <a:t>E.g. if you flip a coin 3 times, you might get 2 heads, 1 tail.</a:t>
            </a:r>
          </a:p>
          <a:p>
            <a:pPr lvl="3"/>
            <a:r>
              <a:rPr lang="en-US" dirty="0" smtClean="0"/>
              <a:t>If you flip a coin 10 times, you might get 6 heads and 4 tails. </a:t>
            </a:r>
          </a:p>
          <a:p>
            <a:pPr lvl="3"/>
            <a:r>
              <a:rPr lang="en-US" dirty="0" smtClean="0"/>
              <a:t>If you flip a coin 100 times, you might get 49 heads, 51 tails</a:t>
            </a:r>
          </a:p>
          <a:p>
            <a:pPr lvl="4"/>
            <a:r>
              <a:rPr lang="en-US" dirty="0" smtClean="0"/>
              <a:t>Each time we get closer to the “real” average of 50/50</a:t>
            </a:r>
          </a:p>
          <a:p>
            <a:pPr lvl="1"/>
            <a:endParaRPr lang="en-US" dirty="0"/>
          </a:p>
          <a:p>
            <a:endParaRPr lang="en-US" b="1" dirty="0"/>
          </a:p>
        </p:txBody>
      </p:sp>
      <p:sp>
        <p:nvSpPr>
          <p:cNvPr id="3" name="Title 2"/>
          <p:cNvSpPr>
            <a:spLocks noGrp="1"/>
          </p:cNvSpPr>
          <p:nvPr>
            <p:ph type="title"/>
          </p:nvPr>
        </p:nvSpPr>
        <p:spPr/>
        <p:txBody>
          <a:bodyPr/>
          <a:lstStyle/>
          <a:p>
            <a:r>
              <a:rPr lang="en-US" dirty="0" smtClean="0"/>
              <a:t>Factors that Affect Data Reliability</a:t>
            </a:r>
            <a:endParaRPr lang="en-US" dirty="0"/>
          </a:p>
        </p:txBody>
      </p:sp>
      <p:pic>
        <p:nvPicPr>
          <p:cNvPr id="10242" name="Picture 2" descr="http://cdn0.sbnation.com/imported_assets/432541/coin_20flip.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02" y="4953000"/>
            <a:ext cx="1409781"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581776"/>
            <a:ext cx="1253869" cy="230832"/>
          </a:xfrm>
          <a:prstGeom prst="rect">
            <a:avLst/>
          </a:prstGeom>
        </p:spPr>
        <p:txBody>
          <a:bodyPr wrap="none">
            <a:spAutoFit/>
          </a:bodyPr>
          <a:lstStyle/>
          <a:p>
            <a:r>
              <a:rPr lang="en-US" sz="900" i="1" dirty="0" smtClean="0">
                <a:effectLst/>
              </a:rPr>
              <a:t>goldenstateofmind.com</a:t>
            </a:r>
            <a:endParaRPr lang="en-US" sz="900" i="1" dirty="0"/>
          </a:p>
        </p:txBody>
      </p:sp>
    </p:spTree>
    <p:extLst>
      <p:ext uri="{BB962C8B-B14F-4D97-AF65-F5344CB8AC3E}">
        <p14:creationId xmlns:p14="http://schemas.microsoft.com/office/powerpoint/2010/main" val="316432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For example, let’s imagine you want to how UV </a:t>
            </a:r>
            <a:br>
              <a:rPr lang="en-US" dirty="0" smtClean="0"/>
            </a:br>
            <a:r>
              <a:rPr lang="en-US" dirty="0" smtClean="0"/>
              <a:t>light affects radish growth.  </a:t>
            </a:r>
            <a:br>
              <a:rPr lang="en-US" dirty="0" smtClean="0"/>
            </a:br>
            <a:endParaRPr lang="en-US" dirty="0" smtClean="0"/>
          </a:p>
          <a:p>
            <a:pPr lvl="1"/>
            <a:r>
              <a:rPr lang="en-US" dirty="0" smtClean="0"/>
              <a:t>If you have only six plants, your data will not be very reliable.</a:t>
            </a:r>
          </a:p>
          <a:p>
            <a:pPr lvl="2"/>
            <a:r>
              <a:rPr lang="en-US" dirty="0"/>
              <a:t>If you have thousands of plants, your data will be </a:t>
            </a:r>
            <a:r>
              <a:rPr lang="en-US" dirty="0" smtClean="0"/>
              <a:t>much more reliable.</a:t>
            </a:r>
            <a:br>
              <a:rPr lang="en-US" dirty="0" smtClean="0"/>
            </a:br>
            <a:endParaRPr lang="en-US" dirty="0"/>
          </a:p>
          <a:p>
            <a:pPr lvl="1"/>
            <a:r>
              <a:rPr lang="en-US" dirty="0" smtClean="0"/>
              <a:t>If the height of your plants varies a lot (e.g. some are 2 inches, some are 20 inches), then your data will not be very reliable. </a:t>
            </a:r>
          </a:p>
          <a:p>
            <a:pPr lvl="2"/>
            <a:r>
              <a:rPr lang="en-US" dirty="0" smtClean="0"/>
              <a:t>If all your plants are almost the same size, your data will be very reliable. </a:t>
            </a:r>
          </a:p>
          <a:p>
            <a:pPr lvl="1"/>
            <a:endParaRPr lang="en-US" dirty="0"/>
          </a:p>
          <a:p>
            <a:r>
              <a:rPr lang="en-US" dirty="0" smtClean="0"/>
              <a:t>So </a:t>
            </a:r>
            <a:r>
              <a:rPr lang="en-US" i="1" dirty="0" smtClean="0"/>
              <a:t>how</a:t>
            </a:r>
            <a:r>
              <a:rPr lang="en-US" dirty="0" smtClean="0"/>
              <a:t> do we know for sure if our data is reliable or not? </a:t>
            </a:r>
            <a:endParaRPr lang="en-US" dirty="0"/>
          </a:p>
        </p:txBody>
      </p:sp>
      <p:sp>
        <p:nvSpPr>
          <p:cNvPr id="3" name="Title 2"/>
          <p:cNvSpPr>
            <a:spLocks noGrp="1"/>
          </p:cNvSpPr>
          <p:nvPr>
            <p:ph type="title"/>
          </p:nvPr>
        </p:nvSpPr>
        <p:spPr/>
        <p:txBody>
          <a:bodyPr/>
          <a:lstStyle/>
          <a:p>
            <a:r>
              <a:rPr lang="en-US" dirty="0" smtClean="0"/>
              <a:t>Examples</a:t>
            </a:r>
            <a:endParaRPr lang="en-US" dirty="0"/>
          </a:p>
        </p:txBody>
      </p:sp>
      <p:pic>
        <p:nvPicPr>
          <p:cNvPr id="1026" name="Picture 2" descr="radish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21540"/>
            <a:ext cx="2057400" cy="2474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53023" y="424190"/>
            <a:ext cx="990977" cy="261610"/>
          </a:xfrm>
          <a:prstGeom prst="rect">
            <a:avLst/>
          </a:prstGeom>
        </p:spPr>
        <p:txBody>
          <a:bodyPr wrap="none">
            <a:spAutoFit/>
          </a:bodyPr>
          <a:lstStyle/>
          <a:p>
            <a:r>
              <a:rPr lang="en-US" sz="1100" i="1" dirty="0"/>
              <a:t>wpclipart.com</a:t>
            </a:r>
          </a:p>
        </p:txBody>
      </p:sp>
    </p:spTree>
    <p:extLst>
      <p:ext uri="{BB962C8B-B14F-4D97-AF65-F5344CB8AC3E}">
        <p14:creationId xmlns:p14="http://schemas.microsoft.com/office/powerpoint/2010/main" val="307883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24000"/>
            <a:ext cx="8382002" cy="5029200"/>
          </a:xfrm>
        </p:spPr>
        <p:txBody>
          <a:bodyPr>
            <a:normAutofit fontScale="92500" lnSpcReduction="20000"/>
          </a:bodyPr>
          <a:lstStyle/>
          <a:p>
            <a:r>
              <a:rPr lang="en-US" u="sng" dirty="0" smtClean="0"/>
              <a:t>Standard Deviation </a:t>
            </a:r>
            <a:r>
              <a:rPr lang="en-US" dirty="0" smtClean="0"/>
              <a:t>is a measurement  of how much our data varies. </a:t>
            </a:r>
            <a:br>
              <a:rPr lang="en-US" dirty="0" smtClean="0"/>
            </a:br>
            <a:endParaRPr lang="en-US" dirty="0" smtClean="0"/>
          </a:p>
          <a:p>
            <a:pPr lvl="2"/>
            <a:r>
              <a:rPr lang="en-US" u="sng" dirty="0" smtClean="0"/>
              <a:t>Low</a:t>
            </a:r>
            <a:r>
              <a:rPr lang="en-US" dirty="0" smtClean="0"/>
              <a:t> variance means your data is all very </a:t>
            </a:r>
            <a:r>
              <a:rPr lang="en-US" u="sng" dirty="0" smtClean="0"/>
              <a:t>similar</a:t>
            </a:r>
            <a:r>
              <a:rPr lang="en-US" dirty="0" smtClean="0"/>
              <a:t>.</a:t>
            </a:r>
            <a:br>
              <a:rPr lang="en-US" dirty="0" smtClean="0"/>
            </a:br>
            <a:endParaRPr lang="en-US" dirty="0"/>
          </a:p>
          <a:p>
            <a:pPr marL="777240" lvl="2" indent="0">
              <a:buNone/>
            </a:pPr>
            <a:r>
              <a:rPr lang="en-US" i="1" dirty="0" smtClean="0">
                <a:latin typeface="Agency FB" pitchFamily="34" charset="0"/>
              </a:rPr>
              <a:t>These corn plants would have </a:t>
            </a:r>
            <a:r>
              <a:rPr lang="en-US" b="1" i="1" dirty="0" smtClean="0">
                <a:latin typeface="Agency FB" pitchFamily="34" charset="0"/>
              </a:rPr>
              <a:t>low </a:t>
            </a:r>
            <a:r>
              <a:rPr lang="en-US" i="1" dirty="0" smtClean="0">
                <a:latin typeface="Agency FB" pitchFamily="34" charset="0"/>
              </a:rPr>
              <a:t>SD</a:t>
            </a:r>
            <a:r>
              <a:rPr lang="en-US" i="1" dirty="0" smtClean="0">
                <a:latin typeface="Agency FB" pitchFamily="34" charset="0"/>
                <a:sym typeface="Wingdings" pitchFamily="2" charset="2"/>
              </a:rPr>
              <a:t></a:t>
            </a:r>
            <a:br>
              <a:rPr lang="en-US" i="1" dirty="0" smtClean="0">
                <a:latin typeface="Agency FB" pitchFamily="34" charset="0"/>
                <a:sym typeface="Wingdings" pitchFamily="2" charset="2"/>
              </a:rPr>
            </a:br>
            <a:endParaRPr lang="en-US" dirty="0" smtClean="0">
              <a:latin typeface="Agency FB" pitchFamily="34" charset="0"/>
            </a:endParaRPr>
          </a:p>
          <a:p>
            <a:pPr lvl="2"/>
            <a:r>
              <a:rPr lang="en-US" u="sng" dirty="0" smtClean="0"/>
              <a:t>High</a:t>
            </a:r>
            <a:r>
              <a:rPr lang="en-US" dirty="0" smtClean="0"/>
              <a:t> variance means your data is very </a:t>
            </a:r>
            <a:r>
              <a:rPr lang="en-US" u="sng" dirty="0" smtClean="0"/>
              <a:t>dissimilar</a:t>
            </a:r>
            <a:r>
              <a:rPr lang="en-US" dirty="0" smtClean="0"/>
              <a:t>. </a:t>
            </a:r>
          </a:p>
          <a:p>
            <a:pPr marL="411480" lvl="1" indent="0">
              <a:buNone/>
            </a:pPr>
            <a:r>
              <a:rPr lang="en-US" dirty="0" smtClean="0"/>
              <a:t/>
            </a:r>
            <a:br>
              <a:rPr lang="en-US" dirty="0" smtClean="0"/>
            </a:br>
            <a:r>
              <a:rPr lang="en-US" dirty="0" smtClean="0"/>
              <a:t>	</a:t>
            </a:r>
            <a:r>
              <a:rPr lang="en-US" sz="2100" i="1" dirty="0">
                <a:latin typeface="Agency FB" pitchFamily="34" charset="0"/>
              </a:rPr>
              <a:t>These corn plants would have </a:t>
            </a:r>
            <a:r>
              <a:rPr lang="en-US" sz="2100" b="1" i="1" dirty="0" smtClean="0">
                <a:latin typeface="Agency FB" pitchFamily="34" charset="0"/>
              </a:rPr>
              <a:t>high</a:t>
            </a:r>
            <a:r>
              <a:rPr lang="en-US" sz="2100" i="1" dirty="0" smtClean="0">
                <a:latin typeface="Agency FB" pitchFamily="34" charset="0"/>
              </a:rPr>
              <a:t> SD</a:t>
            </a:r>
            <a:r>
              <a:rPr lang="en-US" sz="2100" i="1" dirty="0">
                <a:latin typeface="Agency FB" pitchFamily="34" charset="0"/>
                <a:sym typeface="Wingdings" pitchFamily="2" charset="2"/>
              </a:rPr>
              <a:t></a:t>
            </a:r>
            <a:br>
              <a:rPr lang="en-US" sz="2100" i="1" dirty="0">
                <a:latin typeface="Agency FB" pitchFamily="34" charset="0"/>
                <a:sym typeface="Wingdings" pitchFamily="2" charset="2"/>
              </a:rPr>
            </a:br>
            <a:endParaRPr lang="en-US" sz="2100" i="1" dirty="0">
              <a:latin typeface="Agency FB" pitchFamily="34" charset="0"/>
            </a:endParaRPr>
          </a:p>
          <a:p>
            <a:r>
              <a:rPr lang="en-US" dirty="0" smtClean="0"/>
              <a:t>Standard deviation is calculated by the following formula: </a:t>
            </a:r>
            <a:br>
              <a:rPr lang="en-US" dirty="0" smtClean="0"/>
            </a:br>
            <a:endParaRPr lang="en-US" dirty="0" smtClean="0"/>
          </a:p>
          <a:p>
            <a:pPr marL="0" indent="0" algn="ctr">
              <a:buNone/>
            </a:pPr>
            <a:r>
              <a:rPr lang="en-US" i="1" dirty="0" smtClean="0"/>
              <a:t>SD</a:t>
            </a:r>
            <a:r>
              <a:rPr lang="en-US" dirty="0" smtClean="0"/>
              <a:t> = </a:t>
            </a:r>
            <a:r>
              <a:rPr lang="en-US" dirty="0"/>
              <a:t>√[(</a:t>
            </a:r>
            <a:r>
              <a:rPr lang="en-US" dirty="0" err="1" smtClean="0"/>
              <a:t>data</a:t>
            </a:r>
            <a:r>
              <a:rPr lang="en-US" baseline="-25000" dirty="0" err="1" smtClean="0"/>
              <a:t>a</a:t>
            </a:r>
            <a:r>
              <a:rPr lang="en-US" dirty="0" err="1" smtClean="0"/>
              <a:t>-avg</a:t>
            </a:r>
            <a:r>
              <a:rPr lang="en-US" dirty="0" smtClean="0"/>
              <a:t>)</a:t>
            </a:r>
            <a:r>
              <a:rPr lang="en-US" baseline="30000" dirty="0" smtClean="0"/>
              <a:t>2</a:t>
            </a:r>
            <a:r>
              <a:rPr lang="en-US" dirty="0" smtClean="0"/>
              <a:t> + (</a:t>
            </a:r>
            <a:r>
              <a:rPr lang="en-US" dirty="0" err="1" smtClean="0"/>
              <a:t>data</a:t>
            </a:r>
            <a:r>
              <a:rPr lang="en-US" baseline="-25000" dirty="0" err="1" smtClean="0"/>
              <a:t>b</a:t>
            </a:r>
            <a:r>
              <a:rPr lang="en-US" dirty="0" err="1" smtClean="0"/>
              <a:t>-avg</a:t>
            </a:r>
            <a:r>
              <a:rPr lang="en-US" dirty="0" smtClean="0"/>
              <a:t>)</a:t>
            </a:r>
            <a:r>
              <a:rPr lang="en-US" baseline="30000" dirty="0" smtClean="0"/>
              <a:t>2</a:t>
            </a:r>
            <a:r>
              <a:rPr lang="en-US" dirty="0" smtClean="0"/>
              <a:t>…)/(n-1)]</a:t>
            </a:r>
            <a:r>
              <a:rPr lang="en-US" baseline="30000" dirty="0" smtClean="0"/>
              <a:t/>
            </a:r>
            <a:br>
              <a:rPr lang="en-US" baseline="30000" dirty="0" smtClean="0"/>
            </a:br>
            <a:r>
              <a:rPr lang="en-US" baseline="30000" dirty="0" smtClean="0"/>
              <a:t/>
            </a:r>
            <a:br>
              <a:rPr lang="en-US" baseline="30000" dirty="0" smtClean="0"/>
            </a:br>
            <a:endParaRPr lang="en-US" dirty="0" smtClean="0"/>
          </a:p>
          <a:p>
            <a:pPr marL="777240" lvl="2" indent="0">
              <a:buNone/>
            </a:pPr>
            <a:r>
              <a:rPr lang="en-US" i="1" dirty="0" smtClean="0"/>
              <a:t>SD = stand. </a:t>
            </a:r>
            <a:r>
              <a:rPr lang="en-US" i="1" dirty="0" err="1"/>
              <a:t>d</a:t>
            </a:r>
            <a:r>
              <a:rPr lang="en-US" i="1" dirty="0" err="1" smtClean="0"/>
              <a:t>ev</a:t>
            </a:r>
            <a:r>
              <a:rPr lang="en-US" i="1" dirty="0" smtClean="0"/>
              <a:t/>
            </a:r>
            <a:br>
              <a:rPr lang="en-US" i="1" dirty="0" smtClean="0"/>
            </a:br>
            <a:r>
              <a:rPr lang="en-US" i="1" dirty="0" smtClean="0"/>
              <a:t>n = sample size </a:t>
            </a:r>
          </a:p>
        </p:txBody>
      </p:sp>
      <p:sp>
        <p:nvSpPr>
          <p:cNvPr id="3" name="Title 2"/>
          <p:cNvSpPr>
            <a:spLocks noGrp="1"/>
          </p:cNvSpPr>
          <p:nvPr>
            <p:ph type="title"/>
          </p:nvPr>
        </p:nvSpPr>
        <p:spPr/>
        <p:txBody>
          <a:bodyPr/>
          <a:lstStyle/>
          <a:p>
            <a:r>
              <a:rPr lang="en-US" dirty="0" smtClean="0"/>
              <a:t>Standard Deviation</a:t>
            </a:r>
            <a:endParaRPr lang="en-US" dirty="0"/>
          </a:p>
        </p:txBody>
      </p:sp>
      <p:pic>
        <p:nvPicPr>
          <p:cNvPr id="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3323" y="3951644"/>
            <a:ext cx="404220" cy="3884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4620" y="3882861"/>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agecache2.allposters.com/images/NWPPOD/AGRI2A-0003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527" y="3730462"/>
            <a:ext cx="404220" cy="609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2960"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4628" y="4016380"/>
            <a:ext cx="404220" cy="323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3107"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9820"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5727"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8160"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803"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7516"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3423"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0136"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6043" y="2819400"/>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8476"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imagecache2.allposters.com/images/NWPPOD/AGRI2A-00036.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3119" y="2819401"/>
            <a:ext cx="404220" cy="3857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3968"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magecache2.allposters.com/images/NWPPOD/AGRI2A-0003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5794" y="3951644"/>
            <a:ext cx="404220" cy="3884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2507" y="3882861"/>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magecache2.allposters.com/images/NWPPOD/AGRI2A-00036.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414" y="4019719"/>
            <a:ext cx="404220" cy="3203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magecache2.allposters.com/images/NWPPOD/AGRI2A-00036.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0847" y="3882862"/>
            <a:ext cx="40422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magecache2.allposters.com/images/NWPPOD/AGRI2A-0003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8840" y="4019719"/>
            <a:ext cx="404220" cy="323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8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382002" cy="4800599"/>
          </a:xfrm>
        </p:spPr>
        <p:txBody>
          <a:bodyPr>
            <a:normAutofit fontScale="85000" lnSpcReduction="20000"/>
          </a:bodyPr>
          <a:lstStyle/>
          <a:p>
            <a:r>
              <a:rPr lang="en-US" dirty="0" smtClean="0"/>
              <a:t>For example, let’s pretend that our radish heights were:</a:t>
            </a:r>
            <a:br>
              <a:rPr lang="en-US" dirty="0" smtClean="0"/>
            </a:br>
            <a:r>
              <a:rPr lang="en-US" dirty="0" smtClean="0"/>
              <a:t>6.1 ; 5.8 ; 7.2 ; 4.3 ; 5.5 ; 5.8 cm</a:t>
            </a:r>
          </a:p>
          <a:p>
            <a:endParaRPr lang="en-US" dirty="0"/>
          </a:p>
          <a:p>
            <a:r>
              <a:rPr lang="en-US" dirty="0" smtClean="0"/>
              <a:t>The average (or mean) height would be:</a:t>
            </a:r>
            <a:br>
              <a:rPr lang="en-US" dirty="0" smtClean="0"/>
            </a:br>
            <a:r>
              <a:rPr lang="en-US" dirty="0" smtClean="0"/>
              <a:t>(6.1 + </a:t>
            </a:r>
            <a:r>
              <a:rPr lang="en-US" dirty="0"/>
              <a:t>5.8 </a:t>
            </a:r>
            <a:r>
              <a:rPr lang="en-US" dirty="0" smtClean="0"/>
              <a:t>+ </a:t>
            </a:r>
            <a:r>
              <a:rPr lang="en-US" dirty="0"/>
              <a:t>7.2 </a:t>
            </a:r>
            <a:r>
              <a:rPr lang="en-US" dirty="0" smtClean="0"/>
              <a:t>+ </a:t>
            </a:r>
            <a:r>
              <a:rPr lang="en-US" dirty="0"/>
              <a:t>4.3 </a:t>
            </a:r>
            <a:r>
              <a:rPr lang="en-US" dirty="0" smtClean="0"/>
              <a:t>+ </a:t>
            </a:r>
            <a:r>
              <a:rPr lang="en-US" dirty="0"/>
              <a:t>5.5 </a:t>
            </a:r>
            <a:r>
              <a:rPr lang="en-US" dirty="0" smtClean="0"/>
              <a:t>+ 5.8)/6 =  </a:t>
            </a:r>
            <a:r>
              <a:rPr lang="en-US" b="1" dirty="0" smtClean="0"/>
              <a:t>34.7/6  </a:t>
            </a:r>
            <a:r>
              <a:rPr lang="en-US" dirty="0" smtClean="0"/>
              <a:t>= </a:t>
            </a:r>
            <a:r>
              <a:rPr lang="en-US" b="1" dirty="0" smtClean="0"/>
              <a:t>5.8 cm</a:t>
            </a:r>
          </a:p>
          <a:p>
            <a:endParaRPr lang="en-US" b="1" dirty="0"/>
          </a:p>
          <a:p>
            <a:r>
              <a:rPr lang="en-US" dirty="0" smtClean="0"/>
              <a:t>To calculate standard deviation (s) we would subtract the mean value from each individual value, square it, divide by n-1, and take the square root:</a:t>
            </a:r>
            <a:br>
              <a:rPr lang="en-US" dirty="0" smtClean="0"/>
            </a:br>
            <a:endParaRPr lang="en-US" dirty="0" smtClean="0"/>
          </a:p>
          <a:p>
            <a:r>
              <a:rPr lang="en-US" sz="1800" dirty="0"/>
              <a:t>√[ </a:t>
            </a:r>
            <a:r>
              <a:rPr lang="en-US" sz="1800" dirty="0" smtClean="0">
                <a:solidFill>
                  <a:srgbClr val="FF0000"/>
                </a:solidFill>
              </a:rPr>
              <a:t>[(3.1-5.8)</a:t>
            </a:r>
            <a:r>
              <a:rPr lang="en-US" sz="1800" baseline="30000" dirty="0" smtClean="0">
                <a:solidFill>
                  <a:srgbClr val="FF0000"/>
                </a:solidFill>
              </a:rPr>
              <a:t>2</a:t>
            </a:r>
            <a:r>
              <a:rPr lang="en-US" sz="1800" dirty="0" smtClean="0"/>
              <a:t> + </a:t>
            </a:r>
            <a:r>
              <a:rPr lang="en-US" sz="1800" dirty="0" smtClean="0">
                <a:solidFill>
                  <a:srgbClr val="00B050"/>
                </a:solidFill>
              </a:rPr>
              <a:t>(5.8-5.8</a:t>
            </a:r>
            <a:r>
              <a:rPr lang="en-US" sz="1800" dirty="0">
                <a:solidFill>
                  <a:srgbClr val="00B050"/>
                </a:solidFill>
              </a:rPr>
              <a:t>)</a:t>
            </a:r>
            <a:r>
              <a:rPr lang="en-US" sz="1800" baseline="30000" dirty="0">
                <a:solidFill>
                  <a:srgbClr val="00B050"/>
                </a:solidFill>
              </a:rPr>
              <a:t>2</a:t>
            </a:r>
            <a:r>
              <a:rPr lang="en-US" sz="1800" dirty="0">
                <a:solidFill>
                  <a:srgbClr val="00B050"/>
                </a:solidFill>
              </a:rPr>
              <a:t> </a:t>
            </a:r>
            <a:r>
              <a:rPr lang="en-US" sz="1800" dirty="0" smtClean="0"/>
              <a:t>+ </a:t>
            </a:r>
            <a:r>
              <a:rPr lang="en-US" sz="1800" dirty="0" smtClean="0">
                <a:solidFill>
                  <a:srgbClr val="7030A0"/>
                </a:solidFill>
              </a:rPr>
              <a:t>(7.2-5.8)</a:t>
            </a:r>
            <a:r>
              <a:rPr lang="en-US" sz="1800" baseline="30000" dirty="0" smtClean="0">
                <a:solidFill>
                  <a:srgbClr val="7030A0"/>
                </a:solidFill>
              </a:rPr>
              <a:t>2</a:t>
            </a:r>
            <a:r>
              <a:rPr lang="en-US" sz="1800" dirty="0" smtClean="0">
                <a:solidFill>
                  <a:srgbClr val="7030A0"/>
                </a:solidFill>
              </a:rPr>
              <a:t> </a:t>
            </a:r>
            <a:r>
              <a:rPr lang="en-US" sz="1800" dirty="0"/>
              <a:t>+ </a:t>
            </a:r>
            <a:r>
              <a:rPr lang="en-US" sz="1800" dirty="0" smtClean="0">
                <a:solidFill>
                  <a:schemeClr val="accent3">
                    <a:lumMod val="50000"/>
                  </a:schemeClr>
                </a:solidFill>
              </a:rPr>
              <a:t>(4.3</a:t>
            </a:r>
            <a:r>
              <a:rPr lang="en-US" sz="1800" dirty="0">
                <a:solidFill>
                  <a:schemeClr val="accent3">
                    <a:lumMod val="50000"/>
                  </a:schemeClr>
                </a:solidFill>
              </a:rPr>
              <a:t>-5.8)</a:t>
            </a:r>
            <a:r>
              <a:rPr lang="en-US" sz="1800" baseline="30000" dirty="0">
                <a:solidFill>
                  <a:schemeClr val="accent3">
                    <a:lumMod val="50000"/>
                  </a:schemeClr>
                </a:solidFill>
              </a:rPr>
              <a:t>2</a:t>
            </a:r>
            <a:r>
              <a:rPr lang="en-US" sz="1800" dirty="0">
                <a:solidFill>
                  <a:schemeClr val="accent3">
                    <a:lumMod val="50000"/>
                  </a:schemeClr>
                </a:solidFill>
              </a:rPr>
              <a:t> </a:t>
            </a:r>
            <a:r>
              <a:rPr lang="en-US" sz="1800" dirty="0"/>
              <a:t>+ </a:t>
            </a:r>
            <a:r>
              <a:rPr lang="en-US" sz="1800" dirty="0" smtClean="0">
                <a:solidFill>
                  <a:srgbClr val="002060"/>
                </a:solidFill>
              </a:rPr>
              <a:t>(5.5</a:t>
            </a:r>
            <a:r>
              <a:rPr lang="en-US" sz="1800" dirty="0">
                <a:solidFill>
                  <a:srgbClr val="002060"/>
                </a:solidFill>
              </a:rPr>
              <a:t>-5.8)</a:t>
            </a:r>
            <a:r>
              <a:rPr lang="en-US" sz="1800" baseline="30000" dirty="0">
                <a:solidFill>
                  <a:srgbClr val="002060"/>
                </a:solidFill>
              </a:rPr>
              <a:t>2</a:t>
            </a:r>
            <a:r>
              <a:rPr lang="en-US" sz="1800" dirty="0">
                <a:solidFill>
                  <a:srgbClr val="002060"/>
                </a:solidFill>
              </a:rPr>
              <a:t> </a:t>
            </a:r>
            <a:r>
              <a:rPr lang="en-US" sz="1800" dirty="0"/>
              <a:t>+ </a:t>
            </a:r>
            <a:r>
              <a:rPr lang="en-US" sz="1800" dirty="0" smtClean="0">
                <a:solidFill>
                  <a:srgbClr val="00B0F0"/>
                </a:solidFill>
              </a:rPr>
              <a:t>(5.8-5.8)</a:t>
            </a:r>
            <a:r>
              <a:rPr lang="en-US" sz="1800" baseline="30000" dirty="0" smtClean="0">
                <a:solidFill>
                  <a:srgbClr val="00B0F0"/>
                </a:solidFill>
              </a:rPr>
              <a:t>2</a:t>
            </a:r>
            <a:r>
              <a:rPr lang="en-US" sz="1800" dirty="0" smtClean="0">
                <a:solidFill>
                  <a:srgbClr val="00B0F0"/>
                </a:solidFill>
              </a:rPr>
              <a:t> </a:t>
            </a:r>
            <a:r>
              <a:rPr lang="en-US" sz="1800" dirty="0" smtClean="0"/>
              <a:t>]/(6-1)] = </a:t>
            </a:r>
            <a:br>
              <a:rPr lang="en-US" sz="1800" dirty="0" smtClean="0"/>
            </a:br>
            <a:endParaRPr lang="en-US" sz="1800" dirty="0" smtClean="0"/>
          </a:p>
          <a:p>
            <a:r>
              <a:rPr lang="en-US" sz="1800" dirty="0"/>
              <a:t>√[  </a:t>
            </a:r>
            <a:r>
              <a:rPr lang="en-US" sz="1800" dirty="0" smtClean="0"/>
              <a:t>[  </a:t>
            </a:r>
            <a:r>
              <a:rPr lang="en-US" sz="1800" dirty="0" smtClean="0">
                <a:solidFill>
                  <a:srgbClr val="FF0000"/>
                </a:solidFill>
              </a:rPr>
              <a:t>(-2.7</a:t>
            </a:r>
            <a:r>
              <a:rPr lang="en-US" sz="1800" baseline="30000" dirty="0" smtClean="0">
                <a:solidFill>
                  <a:srgbClr val="FF0000"/>
                </a:solidFill>
              </a:rPr>
              <a:t>2</a:t>
            </a:r>
            <a:r>
              <a:rPr lang="en-US" sz="1800" dirty="0" smtClean="0">
                <a:solidFill>
                  <a:srgbClr val="FF0000"/>
                </a:solidFill>
              </a:rPr>
              <a:t> )  </a:t>
            </a:r>
            <a:r>
              <a:rPr lang="en-US" sz="1800" dirty="0" smtClean="0"/>
              <a:t>+       </a:t>
            </a:r>
            <a:r>
              <a:rPr lang="en-US" sz="1800" dirty="0" smtClean="0">
                <a:solidFill>
                  <a:srgbClr val="00B050"/>
                </a:solidFill>
              </a:rPr>
              <a:t>(0</a:t>
            </a:r>
            <a:r>
              <a:rPr lang="en-US" sz="1800" baseline="30000" dirty="0" smtClean="0">
                <a:solidFill>
                  <a:srgbClr val="00B050"/>
                </a:solidFill>
              </a:rPr>
              <a:t>2</a:t>
            </a:r>
            <a:r>
              <a:rPr lang="en-US" sz="1800" dirty="0" smtClean="0">
                <a:solidFill>
                  <a:srgbClr val="00B050"/>
                </a:solidFill>
              </a:rPr>
              <a:t> )    </a:t>
            </a:r>
            <a:r>
              <a:rPr lang="en-US" sz="1800" dirty="0" smtClean="0"/>
              <a:t>+     </a:t>
            </a:r>
            <a:r>
              <a:rPr lang="en-US" sz="1800" dirty="0" smtClean="0">
                <a:solidFill>
                  <a:srgbClr val="7030A0"/>
                </a:solidFill>
              </a:rPr>
              <a:t>(1.4</a:t>
            </a:r>
            <a:r>
              <a:rPr lang="en-US" sz="1800" baseline="30000" dirty="0" smtClean="0">
                <a:solidFill>
                  <a:srgbClr val="7030A0"/>
                </a:solidFill>
              </a:rPr>
              <a:t>2</a:t>
            </a:r>
            <a:r>
              <a:rPr lang="en-US" sz="1800" dirty="0" smtClean="0">
                <a:solidFill>
                  <a:srgbClr val="7030A0"/>
                </a:solidFill>
              </a:rPr>
              <a:t> )  </a:t>
            </a:r>
            <a:r>
              <a:rPr lang="en-US" sz="1800" dirty="0" smtClean="0"/>
              <a:t>+    </a:t>
            </a:r>
            <a:r>
              <a:rPr lang="en-US" sz="1800" dirty="0" smtClean="0">
                <a:solidFill>
                  <a:schemeClr val="accent3">
                    <a:lumMod val="50000"/>
                  </a:schemeClr>
                </a:solidFill>
              </a:rPr>
              <a:t>(-1.5</a:t>
            </a:r>
            <a:r>
              <a:rPr lang="en-US" sz="1800" baseline="30000" dirty="0" smtClean="0">
                <a:solidFill>
                  <a:schemeClr val="accent3">
                    <a:lumMod val="50000"/>
                  </a:schemeClr>
                </a:solidFill>
              </a:rPr>
              <a:t>2</a:t>
            </a:r>
            <a:r>
              <a:rPr lang="en-US" sz="1800" dirty="0" smtClean="0">
                <a:solidFill>
                  <a:schemeClr val="accent3">
                    <a:lumMod val="50000"/>
                  </a:schemeClr>
                </a:solidFill>
              </a:rPr>
              <a:t> )</a:t>
            </a:r>
            <a:r>
              <a:rPr lang="en-US" sz="1800" dirty="0" smtClean="0"/>
              <a:t>  +    </a:t>
            </a:r>
            <a:r>
              <a:rPr lang="en-US" sz="1800" dirty="0" smtClean="0">
                <a:solidFill>
                  <a:srgbClr val="002060"/>
                </a:solidFill>
              </a:rPr>
              <a:t>(0.3</a:t>
            </a:r>
            <a:r>
              <a:rPr lang="en-US" sz="1800" baseline="30000" dirty="0" smtClean="0">
                <a:solidFill>
                  <a:srgbClr val="002060"/>
                </a:solidFill>
              </a:rPr>
              <a:t>2 </a:t>
            </a:r>
            <a:r>
              <a:rPr lang="en-US" sz="1800" dirty="0" smtClean="0">
                <a:solidFill>
                  <a:srgbClr val="002060"/>
                </a:solidFill>
              </a:rPr>
              <a:t> )</a:t>
            </a:r>
            <a:r>
              <a:rPr lang="en-US" sz="1800" dirty="0" smtClean="0"/>
              <a:t>   +   </a:t>
            </a:r>
            <a:r>
              <a:rPr lang="en-US" sz="1800" dirty="0" smtClean="0">
                <a:solidFill>
                  <a:srgbClr val="00B0F0"/>
                </a:solidFill>
              </a:rPr>
              <a:t>(0</a:t>
            </a:r>
            <a:r>
              <a:rPr lang="en-US" sz="1800" baseline="30000" dirty="0" smtClean="0">
                <a:solidFill>
                  <a:srgbClr val="00B0F0"/>
                </a:solidFill>
              </a:rPr>
              <a:t>2</a:t>
            </a:r>
            <a:r>
              <a:rPr lang="en-US" sz="1800" dirty="0" smtClean="0">
                <a:solidFill>
                  <a:srgbClr val="00B0F0"/>
                </a:solidFill>
              </a:rPr>
              <a:t> ) </a:t>
            </a:r>
            <a:r>
              <a:rPr lang="en-US" sz="1800" dirty="0" smtClean="0"/>
              <a:t>] (5) ]  = </a:t>
            </a:r>
            <a:br>
              <a:rPr lang="en-US" sz="1800" dirty="0" smtClean="0"/>
            </a:br>
            <a:endParaRPr lang="en-US" sz="1800" dirty="0"/>
          </a:p>
          <a:p>
            <a:r>
              <a:rPr lang="en-US" sz="1800" dirty="0"/>
              <a:t>√[  </a:t>
            </a:r>
            <a:r>
              <a:rPr lang="en-US" sz="1800" dirty="0" smtClean="0"/>
              <a:t>[ </a:t>
            </a:r>
            <a:r>
              <a:rPr lang="en-US" sz="1800" dirty="0" smtClean="0">
                <a:solidFill>
                  <a:srgbClr val="FF0000"/>
                </a:solidFill>
              </a:rPr>
              <a:t>(7.29 </a:t>
            </a:r>
            <a:r>
              <a:rPr lang="en-US" sz="1800" dirty="0">
                <a:solidFill>
                  <a:srgbClr val="FF0000"/>
                </a:solidFill>
              </a:rPr>
              <a:t>)  </a:t>
            </a:r>
            <a:r>
              <a:rPr lang="en-US" sz="1800" dirty="0"/>
              <a:t>+       </a:t>
            </a:r>
            <a:r>
              <a:rPr lang="en-US" sz="1800" dirty="0">
                <a:solidFill>
                  <a:srgbClr val="00B050"/>
                </a:solidFill>
              </a:rPr>
              <a:t>(</a:t>
            </a:r>
            <a:r>
              <a:rPr lang="en-US" sz="1800" dirty="0" smtClean="0">
                <a:solidFill>
                  <a:srgbClr val="00B050"/>
                </a:solidFill>
              </a:rPr>
              <a:t>0 </a:t>
            </a:r>
            <a:r>
              <a:rPr lang="en-US" sz="1800" dirty="0">
                <a:solidFill>
                  <a:srgbClr val="00B050"/>
                </a:solidFill>
              </a:rPr>
              <a:t>)</a:t>
            </a:r>
            <a:r>
              <a:rPr lang="en-US" sz="1800" dirty="0"/>
              <a:t>    +     </a:t>
            </a:r>
            <a:r>
              <a:rPr lang="en-US" sz="1800" dirty="0">
                <a:solidFill>
                  <a:srgbClr val="7030A0"/>
                </a:solidFill>
              </a:rPr>
              <a:t>(</a:t>
            </a:r>
            <a:r>
              <a:rPr lang="en-US" sz="1800" dirty="0" smtClean="0">
                <a:solidFill>
                  <a:srgbClr val="7030A0"/>
                </a:solidFill>
              </a:rPr>
              <a:t>1.96)</a:t>
            </a:r>
            <a:r>
              <a:rPr lang="en-US" sz="1800" dirty="0" smtClean="0"/>
              <a:t>  </a:t>
            </a:r>
            <a:r>
              <a:rPr lang="en-US" sz="1800" dirty="0"/>
              <a:t>+    </a:t>
            </a:r>
            <a:r>
              <a:rPr lang="en-US" sz="1800" dirty="0" smtClean="0">
                <a:solidFill>
                  <a:schemeClr val="accent3">
                    <a:lumMod val="50000"/>
                  </a:schemeClr>
                </a:solidFill>
              </a:rPr>
              <a:t>(2.25 </a:t>
            </a:r>
            <a:r>
              <a:rPr lang="en-US" sz="1800" dirty="0">
                <a:solidFill>
                  <a:schemeClr val="accent3">
                    <a:lumMod val="50000"/>
                  </a:schemeClr>
                </a:solidFill>
              </a:rPr>
              <a:t>)</a:t>
            </a:r>
            <a:r>
              <a:rPr lang="en-US" sz="1800" dirty="0"/>
              <a:t>  +    </a:t>
            </a:r>
            <a:r>
              <a:rPr lang="en-US" sz="1800" dirty="0">
                <a:solidFill>
                  <a:srgbClr val="002060"/>
                </a:solidFill>
              </a:rPr>
              <a:t>(</a:t>
            </a:r>
            <a:r>
              <a:rPr lang="en-US" sz="1800" dirty="0" smtClean="0">
                <a:solidFill>
                  <a:srgbClr val="002060"/>
                </a:solidFill>
              </a:rPr>
              <a:t>0.09</a:t>
            </a:r>
            <a:r>
              <a:rPr lang="en-US" sz="1800" baseline="30000" dirty="0" smtClean="0">
                <a:solidFill>
                  <a:srgbClr val="002060"/>
                </a:solidFill>
              </a:rPr>
              <a:t> </a:t>
            </a:r>
            <a:r>
              <a:rPr lang="en-US" sz="1800" dirty="0" smtClean="0">
                <a:solidFill>
                  <a:srgbClr val="002060"/>
                </a:solidFill>
              </a:rPr>
              <a:t> </a:t>
            </a:r>
            <a:r>
              <a:rPr lang="en-US" sz="1800" dirty="0">
                <a:solidFill>
                  <a:srgbClr val="002060"/>
                </a:solidFill>
              </a:rPr>
              <a:t>)   </a:t>
            </a:r>
            <a:r>
              <a:rPr lang="en-US" sz="1800" dirty="0"/>
              <a:t>+   </a:t>
            </a:r>
            <a:r>
              <a:rPr lang="en-US" sz="1800" dirty="0">
                <a:solidFill>
                  <a:srgbClr val="00B0F0"/>
                </a:solidFill>
              </a:rPr>
              <a:t>(</a:t>
            </a:r>
            <a:r>
              <a:rPr lang="en-US" sz="1800" dirty="0" smtClean="0">
                <a:solidFill>
                  <a:srgbClr val="00B0F0"/>
                </a:solidFill>
              </a:rPr>
              <a:t>0 ) </a:t>
            </a:r>
            <a:r>
              <a:rPr lang="en-US" sz="1800" dirty="0" smtClean="0"/>
              <a:t>/ 5  </a:t>
            </a:r>
            <a:r>
              <a:rPr lang="en-US" sz="1800" dirty="0"/>
              <a:t>] </a:t>
            </a:r>
            <a:r>
              <a:rPr lang="en-US" sz="1800" baseline="30000" dirty="0" smtClean="0"/>
              <a:t> </a:t>
            </a:r>
            <a:r>
              <a:rPr lang="en-US" sz="1800" dirty="0" smtClean="0"/>
              <a:t> </a:t>
            </a:r>
            <a:r>
              <a:rPr lang="en-US" sz="1800" dirty="0"/>
              <a:t>= </a:t>
            </a:r>
            <a:r>
              <a:rPr lang="en-US" sz="1800" dirty="0" smtClean="0"/>
              <a:t/>
            </a:r>
            <a:br>
              <a:rPr lang="en-US" sz="1800" dirty="0" smtClean="0"/>
            </a:br>
            <a:endParaRPr lang="en-US" sz="1800" dirty="0"/>
          </a:p>
          <a:p>
            <a:r>
              <a:rPr lang="en-US" sz="1800" dirty="0" smtClean="0"/>
              <a:t>√[11.6 / 5] = 1.5 cm</a:t>
            </a:r>
            <a:br>
              <a:rPr lang="en-US" sz="1800" dirty="0" smtClean="0"/>
            </a:br>
            <a:endParaRPr lang="en-US" sz="1800" dirty="0" smtClean="0"/>
          </a:p>
          <a:p>
            <a:r>
              <a:rPr lang="en-US" sz="1800" i="1" dirty="0" smtClean="0"/>
              <a:t>Our Standard Deviation score is 1.5 </a:t>
            </a:r>
            <a:r>
              <a:rPr lang="en-US" sz="1800" dirty="0" smtClean="0"/>
              <a:t>cm</a:t>
            </a:r>
            <a:r>
              <a:rPr lang="en-US" sz="1800" i="1" dirty="0" smtClean="0"/>
              <a:t> (</a:t>
            </a:r>
            <a:r>
              <a:rPr lang="en-US" sz="1800" i="1" u="sng" dirty="0" smtClean="0"/>
              <a:t>note: SD is measured in the same units as our data</a:t>
            </a:r>
            <a:r>
              <a:rPr lang="en-US" sz="1800" i="1" dirty="0" smtClean="0"/>
              <a:t>)</a:t>
            </a:r>
          </a:p>
          <a:p>
            <a:endParaRPr lang="en-US" sz="1800" dirty="0"/>
          </a:p>
          <a:p>
            <a:endParaRPr lang="en-US" sz="1800" dirty="0"/>
          </a:p>
        </p:txBody>
      </p:sp>
      <p:sp>
        <p:nvSpPr>
          <p:cNvPr id="3" name="Title 2"/>
          <p:cNvSpPr>
            <a:spLocks noGrp="1"/>
          </p:cNvSpPr>
          <p:nvPr>
            <p:ph type="title"/>
          </p:nvPr>
        </p:nvSpPr>
        <p:spPr/>
        <p:txBody>
          <a:bodyPr/>
          <a:lstStyle/>
          <a:p>
            <a:r>
              <a:rPr lang="en-US" dirty="0" smtClean="0"/>
              <a:t>Standard Deviation Example</a:t>
            </a:r>
            <a:endParaRPr lang="en-US" dirty="0"/>
          </a:p>
        </p:txBody>
      </p:sp>
    </p:spTree>
    <p:extLst>
      <p:ext uri="{BB962C8B-B14F-4D97-AF65-F5344CB8AC3E}">
        <p14:creationId xmlns:p14="http://schemas.microsoft.com/office/powerpoint/2010/main" val="27709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311</TotalTime>
  <Words>915</Words>
  <Application>Microsoft Office PowerPoint</Application>
  <PresentationFormat>On-screen Show (4:3)</PresentationFormat>
  <Paragraphs>158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Statistics in Science</vt:lpstr>
      <vt:lpstr>How do we know we know?</vt:lpstr>
      <vt:lpstr>Science &amp; Statistics</vt:lpstr>
      <vt:lpstr>The “Real” Average</vt:lpstr>
      <vt:lpstr>Averages (cont.)</vt:lpstr>
      <vt:lpstr>Factors that Affect Data Reliability</vt:lpstr>
      <vt:lpstr>Examples</vt:lpstr>
      <vt:lpstr>Standard Deviation</vt:lpstr>
      <vt:lpstr>Standard Deviation Example</vt:lpstr>
      <vt:lpstr>Standard Deviation</vt:lpstr>
      <vt:lpstr>Standard Deviation</vt:lpstr>
      <vt:lpstr>Standard Deviation, Margin of Error, and Elections</vt:lpstr>
      <vt:lpstr>Standard Error</vt:lpstr>
      <vt:lpstr>Radish Standard Error Example</vt:lpstr>
      <vt:lpstr>Standard Error and Confidence</vt:lpstr>
      <vt:lpstr>Standard Error and Research</vt:lpstr>
      <vt:lpstr>Calculating Error Bars on Excel</vt:lpstr>
      <vt:lpstr>Error Bars</vt:lpstr>
      <vt:lpstr>PowerPoint Presentation</vt:lpstr>
      <vt:lpstr>Standard Deviation in Excel</vt:lpstr>
      <vt:lpstr>Summary </vt:lpstr>
    </vt:vector>
  </TitlesOfParts>
  <Company>Waterford Union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in Science</dc:title>
  <dc:creator>Mr. Craig A. Kohn</dc:creator>
  <cp:lastModifiedBy>Owner</cp:lastModifiedBy>
  <cp:revision>70</cp:revision>
  <dcterms:created xsi:type="dcterms:W3CDTF">2011-12-01T18:19:06Z</dcterms:created>
  <dcterms:modified xsi:type="dcterms:W3CDTF">2012-10-10T02:59:46Z</dcterms:modified>
</cp:coreProperties>
</file>