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9" d="100"/>
          <a:sy n="39" d="100"/>
        </p:scale>
        <p:origin x="-2334" y="-6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Sheet1!$C$1</c:f>
              <c:strCache>
                <c:ptCount val="1"/>
                <c:pt idx="0">
                  <c:v>Height (cm)</c:v>
                </c:pt>
              </c:strCache>
            </c:strRef>
          </c:tx>
          <c:invertIfNegative val="0"/>
          <c:cat>
            <c:strRef>
              <c:f>Sheet1!$B$2:$B$3</c:f>
              <c:strCache>
                <c:ptCount val="2"/>
                <c:pt idx="0">
                  <c:v>Control</c:v>
                </c:pt>
                <c:pt idx="1">
                  <c:v>Caffeine</c:v>
                </c:pt>
              </c:strCache>
            </c:strRef>
          </c:cat>
          <c:val>
            <c:numRef>
              <c:f>Sheet1!$C$2:$C$3</c:f>
              <c:numCache>
                <c:formatCode>General</c:formatCode>
                <c:ptCount val="2"/>
                <c:pt idx="0">
                  <c:v>5.2</c:v>
                </c:pt>
                <c:pt idx="1">
                  <c:v>4.7</c:v>
                </c:pt>
              </c:numCache>
            </c:numRef>
          </c:val>
        </c:ser>
        <c:dLbls>
          <c:showLegendKey val="0"/>
          <c:showVal val="0"/>
          <c:showCatName val="0"/>
          <c:showSerName val="0"/>
          <c:showPercent val="0"/>
          <c:showBubbleSize val="0"/>
        </c:dLbls>
        <c:gapWidth val="150"/>
        <c:axId val="94359040"/>
        <c:axId val="84613312"/>
      </c:barChart>
      <c:catAx>
        <c:axId val="94359040"/>
        <c:scaling>
          <c:orientation val="minMax"/>
        </c:scaling>
        <c:delete val="0"/>
        <c:axPos val="b"/>
        <c:majorTickMark val="out"/>
        <c:minorTickMark val="none"/>
        <c:tickLblPos val="nextTo"/>
        <c:crossAx val="84613312"/>
        <c:crosses val="autoZero"/>
        <c:auto val="1"/>
        <c:lblAlgn val="ctr"/>
        <c:lblOffset val="100"/>
        <c:noMultiLvlLbl val="0"/>
      </c:catAx>
      <c:valAx>
        <c:axId val="84613312"/>
        <c:scaling>
          <c:orientation val="minMax"/>
        </c:scaling>
        <c:delete val="0"/>
        <c:axPos val="l"/>
        <c:majorGridlines/>
        <c:title>
          <c:tx>
            <c:rich>
              <a:bodyPr rot="-5400000" vert="horz"/>
              <a:lstStyle/>
              <a:p>
                <a:pPr>
                  <a:defRPr/>
                </a:pPr>
                <a:r>
                  <a:rPr lang="en-US"/>
                  <a:t>Average Height (cm)</a:t>
                </a:r>
              </a:p>
            </c:rich>
          </c:tx>
          <c:layout/>
          <c:overlay val="0"/>
        </c:title>
        <c:numFmt formatCode="General" sourceLinked="1"/>
        <c:majorTickMark val="out"/>
        <c:minorTickMark val="none"/>
        <c:tickLblPos val="nextTo"/>
        <c:crossAx val="94359040"/>
        <c:crosses val="autoZero"/>
        <c:crossBetween val="between"/>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1440" tIns="45720" rIns="91440" bIns="45720" rtlCol="0"/>
          <a:lstStyle>
            <a:lvl1pPr algn="r">
              <a:defRPr sz="1200"/>
            </a:lvl1pPr>
          </a:lstStyle>
          <a:p>
            <a:fld id="{8575138A-8349-417D-AFC6-FB1FAB82F9AB}" type="datetimeFigureOut">
              <a:rPr lang="en-US" smtClean="0"/>
              <a:t>10/9/2012</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37840" cy="46180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1440" tIns="45720" rIns="91440" bIns="45720" rtlCol="0" anchor="b"/>
          <a:lstStyle>
            <a:lvl1pPr algn="r">
              <a:defRPr sz="1200"/>
            </a:lvl1pPr>
          </a:lstStyle>
          <a:p>
            <a:fld id="{7180B829-011B-4CC8-8110-54F13B145F57}" type="slidenum">
              <a:rPr lang="en-US" smtClean="0"/>
              <a:t>‹#›</a:t>
            </a:fld>
            <a:endParaRPr lang="en-US"/>
          </a:p>
        </p:txBody>
      </p:sp>
    </p:spTree>
    <p:extLst>
      <p:ext uri="{BB962C8B-B14F-4D97-AF65-F5344CB8AC3E}">
        <p14:creationId xmlns:p14="http://schemas.microsoft.com/office/powerpoint/2010/main" val="29917338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80B829-011B-4CC8-8110-54F13B145F57}" type="slidenum">
              <a:rPr lang="en-US" smtClean="0"/>
              <a:t>1</a:t>
            </a:fld>
            <a:endParaRPr lang="en-US"/>
          </a:p>
        </p:txBody>
      </p:sp>
    </p:spTree>
    <p:extLst>
      <p:ext uri="{BB962C8B-B14F-4D97-AF65-F5344CB8AC3E}">
        <p14:creationId xmlns:p14="http://schemas.microsoft.com/office/powerpoint/2010/main" val="3548166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A79E1B-A520-449D-A8B6-2975EEBF9693}" type="datetimeFigureOut">
              <a:rPr lang="en-US" smtClean="0"/>
              <a:t>10/9/2012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55473-B4D2-47E3-973E-7E6FF8E2142C}" type="slidenum">
              <a:rPr lang="en-US" smtClean="0"/>
              <a:t>‹#›</a:t>
            </a:fld>
            <a:endParaRPr lang="en-US"/>
          </a:p>
        </p:txBody>
      </p:sp>
    </p:spTree>
    <p:extLst>
      <p:ext uri="{BB962C8B-B14F-4D97-AF65-F5344CB8AC3E}">
        <p14:creationId xmlns:p14="http://schemas.microsoft.com/office/powerpoint/2010/main" val="2306698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A79E1B-A520-449D-A8B6-2975EEBF9693}" type="datetimeFigureOut">
              <a:rPr lang="en-US" smtClean="0"/>
              <a:t>10/9/2012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55473-B4D2-47E3-973E-7E6FF8E2142C}" type="slidenum">
              <a:rPr lang="en-US" smtClean="0"/>
              <a:t>‹#›</a:t>
            </a:fld>
            <a:endParaRPr lang="en-US"/>
          </a:p>
        </p:txBody>
      </p:sp>
    </p:spTree>
    <p:extLst>
      <p:ext uri="{BB962C8B-B14F-4D97-AF65-F5344CB8AC3E}">
        <p14:creationId xmlns:p14="http://schemas.microsoft.com/office/powerpoint/2010/main" val="3733144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A79E1B-A520-449D-A8B6-2975EEBF9693}" type="datetimeFigureOut">
              <a:rPr lang="en-US" smtClean="0"/>
              <a:t>10/9/2012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55473-B4D2-47E3-973E-7E6FF8E2142C}" type="slidenum">
              <a:rPr lang="en-US" smtClean="0"/>
              <a:t>‹#›</a:t>
            </a:fld>
            <a:endParaRPr lang="en-US"/>
          </a:p>
        </p:txBody>
      </p:sp>
    </p:spTree>
    <p:extLst>
      <p:ext uri="{BB962C8B-B14F-4D97-AF65-F5344CB8AC3E}">
        <p14:creationId xmlns:p14="http://schemas.microsoft.com/office/powerpoint/2010/main" val="32343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A79E1B-A520-449D-A8B6-2975EEBF9693}" type="datetimeFigureOut">
              <a:rPr lang="en-US" smtClean="0"/>
              <a:t>10/9/2012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55473-B4D2-47E3-973E-7E6FF8E2142C}" type="slidenum">
              <a:rPr lang="en-US" smtClean="0"/>
              <a:t>‹#›</a:t>
            </a:fld>
            <a:endParaRPr lang="en-US"/>
          </a:p>
        </p:txBody>
      </p:sp>
    </p:spTree>
    <p:extLst>
      <p:ext uri="{BB962C8B-B14F-4D97-AF65-F5344CB8AC3E}">
        <p14:creationId xmlns:p14="http://schemas.microsoft.com/office/powerpoint/2010/main" val="811421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A79E1B-A520-449D-A8B6-2975EEBF9693}" type="datetimeFigureOut">
              <a:rPr lang="en-US" smtClean="0"/>
              <a:t>10/9/2012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55473-B4D2-47E3-973E-7E6FF8E2142C}" type="slidenum">
              <a:rPr lang="en-US" smtClean="0"/>
              <a:t>‹#›</a:t>
            </a:fld>
            <a:endParaRPr lang="en-US"/>
          </a:p>
        </p:txBody>
      </p:sp>
    </p:spTree>
    <p:extLst>
      <p:ext uri="{BB962C8B-B14F-4D97-AF65-F5344CB8AC3E}">
        <p14:creationId xmlns:p14="http://schemas.microsoft.com/office/powerpoint/2010/main" val="765188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A79E1B-A520-449D-A8B6-2975EEBF9693}" type="datetimeFigureOut">
              <a:rPr lang="en-US" smtClean="0"/>
              <a:t>10/9/2012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55473-B4D2-47E3-973E-7E6FF8E2142C}" type="slidenum">
              <a:rPr lang="en-US" smtClean="0"/>
              <a:t>‹#›</a:t>
            </a:fld>
            <a:endParaRPr lang="en-US"/>
          </a:p>
        </p:txBody>
      </p:sp>
    </p:spTree>
    <p:extLst>
      <p:ext uri="{BB962C8B-B14F-4D97-AF65-F5344CB8AC3E}">
        <p14:creationId xmlns:p14="http://schemas.microsoft.com/office/powerpoint/2010/main" val="3879191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A79E1B-A520-449D-A8B6-2975EEBF9693}" type="datetimeFigureOut">
              <a:rPr lang="en-US" smtClean="0"/>
              <a:t>10/9/2012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E55473-B4D2-47E3-973E-7E6FF8E2142C}" type="slidenum">
              <a:rPr lang="en-US" smtClean="0"/>
              <a:t>‹#›</a:t>
            </a:fld>
            <a:endParaRPr lang="en-US"/>
          </a:p>
        </p:txBody>
      </p:sp>
    </p:spTree>
    <p:extLst>
      <p:ext uri="{BB962C8B-B14F-4D97-AF65-F5344CB8AC3E}">
        <p14:creationId xmlns:p14="http://schemas.microsoft.com/office/powerpoint/2010/main" val="1927945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A79E1B-A520-449D-A8B6-2975EEBF9693}" type="datetimeFigureOut">
              <a:rPr lang="en-US" smtClean="0"/>
              <a:t>10/9/2012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E55473-B4D2-47E3-973E-7E6FF8E2142C}" type="slidenum">
              <a:rPr lang="en-US" smtClean="0"/>
              <a:t>‹#›</a:t>
            </a:fld>
            <a:endParaRPr lang="en-US"/>
          </a:p>
        </p:txBody>
      </p:sp>
    </p:spTree>
    <p:extLst>
      <p:ext uri="{BB962C8B-B14F-4D97-AF65-F5344CB8AC3E}">
        <p14:creationId xmlns:p14="http://schemas.microsoft.com/office/powerpoint/2010/main" val="9231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A79E1B-A520-449D-A8B6-2975EEBF9693}" type="datetimeFigureOut">
              <a:rPr lang="en-US" smtClean="0"/>
              <a:t>10/9/2012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E55473-B4D2-47E3-973E-7E6FF8E2142C}" type="slidenum">
              <a:rPr lang="en-US" smtClean="0"/>
              <a:t>‹#›</a:t>
            </a:fld>
            <a:endParaRPr lang="en-US"/>
          </a:p>
        </p:txBody>
      </p:sp>
    </p:spTree>
    <p:extLst>
      <p:ext uri="{BB962C8B-B14F-4D97-AF65-F5344CB8AC3E}">
        <p14:creationId xmlns:p14="http://schemas.microsoft.com/office/powerpoint/2010/main" val="566575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A79E1B-A520-449D-A8B6-2975EEBF9693}" type="datetimeFigureOut">
              <a:rPr lang="en-US" smtClean="0"/>
              <a:t>10/9/2012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55473-B4D2-47E3-973E-7E6FF8E2142C}" type="slidenum">
              <a:rPr lang="en-US" smtClean="0"/>
              <a:t>‹#›</a:t>
            </a:fld>
            <a:endParaRPr lang="en-US"/>
          </a:p>
        </p:txBody>
      </p:sp>
    </p:spTree>
    <p:extLst>
      <p:ext uri="{BB962C8B-B14F-4D97-AF65-F5344CB8AC3E}">
        <p14:creationId xmlns:p14="http://schemas.microsoft.com/office/powerpoint/2010/main" val="1301952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A79E1B-A520-449D-A8B6-2975EEBF9693}" type="datetimeFigureOut">
              <a:rPr lang="en-US" smtClean="0"/>
              <a:t>10/9/2012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55473-B4D2-47E3-973E-7E6FF8E2142C}" type="slidenum">
              <a:rPr lang="en-US" smtClean="0"/>
              <a:t>‹#›</a:t>
            </a:fld>
            <a:endParaRPr lang="en-US"/>
          </a:p>
        </p:txBody>
      </p:sp>
    </p:spTree>
    <p:extLst>
      <p:ext uri="{BB962C8B-B14F-4D97-AF65-F5344CB8AC3E}">
        <p14:creationId xmlns:p14="http://schemas.microsoft.com/office/powerpoint/2010/main" val="3422272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A79E1B-A520-449D-A8B6-2975EEBF9693}" type="datetimeFigureOut">
              <a:rPr lang="en-US" smtClean="0"/>
              <a:t>10/9/2012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E55473-B4D2-47E3-973E-7E6FF8E2142C}" type="slidenum">
              <a:rPr lang="en-US" smtClean="0"/>
              <a:t>‹#›</a:t>
            </a:fld>
            <a:endParaRPr lang="en-US"/>
          </a:p>
        </p:txBody>
      </p:sp>
    </p:spTree>
    <p:extLst>
      <p:ext uri="{BB962C8B-B14F-4D97-AF65-F5344CB8AC3E}">
        <p14:creationId xmlns:p14="http://schemas.microsoft.com/office/powerpoint/2010/main" val="3515119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image" Target="../media/image1.jpeg"/><Relationship Id="rId7"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hyperlink" Target="http://www.wisc.edu/" TargetMode="External"/><Relationship Id="rId11" Type="http://schemas.openxmlformats.org/officeDocument/2006/relationships/image" Target="../media/image5.png"/><Relationship Id="rId5" Type="http://schemas.openxmlformats.org/officeDocument/2006/relationships/hyperlink" Target="http://www.usda.gov/" TargetMode="External"/><Relationship Id="rId10" Type="http://schemas.openxmlformats.org/officeDocument/2006/relationships/image" Target="../media/image4.jpeg"/><Relationship Id="rId4" Type="http://schemas.openxmlformats.org/officeDocument/2006/relationships/hyperlink" Target="http://www.answers.com/" TargetMode="External"/><Relationship Id="rId9"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831230" y="3733800"/>
            <a:ext cx="1521570" cy="384721"/>
          </a:xfrm>
          <a:prstGeom prst="rect">
            <a:avLst/>
          </a:prstGeom>
          <a:ln>
            <a:noFill/>
          </a:ln>
        </p:spPr>
        <p:style>
          <a:lnRef idx="1">
            <a:schemeClr val="accent5"/>
          </a:lnRef>
          <a:fillRef idx="2">
            <a:schemeClr val="accent5"/>
          </a:fillRef>
          <a:effectRef idx="1">
            <a:schemeClr val="accent5"/>
          </a:effectRef>
          <a:fontRef idx="minor">
            <a:schemeClr val="dk1"/>
          </a:fontRef>
        </p:style>
        <p:txBody>
          <a:bodyPr wrap="none" rtlCol="0">
            <a:spAutoFit/>
          </a:bodyPr>
          <a:lstStyle/>
          <a:p>
            <a:r>
              <a:rPr lang="en-US" sz="1100" dirty="0" smtClean="0">
                <a:effectLst/>
              </a:rPr>
              <a:t>A molecule of caffeine.</a:t>
            </a:r>
            <a:r>
              <a:rPr lang="en-US" sz="800" dirty="0" smtClean="0">
                <a:effectLst/>
              </a:rPr>
              <a:t> </a:t>
            </a:r>
            <a:br>
              <a:rPr lang="en-US" sz="800" dirty="0" smtClean="0">
                <a:effectLst/>
              </a:rPr>
            </a:br>
            <a:r>
              <a:rPr lang="en-US" sz="800" dirty="0" smtClean="0">
                <a:effectLst/>
              </a:rPr>
              <a:t> </a:t>
            </a:r>
            <a:r>
              <a:rPr lang="en-US" sz="800" i="1" dirty="0" smtClean="0">
                <a:effectLst/>
              </a:rPr>
              <a:t>Source: </a:t>
            </a:r>
            <a:r>
              <a:rPr lang="en-US" sz="800" dirty="0" smtClean="0">
                <a:effectLst/>
              </a:rPr>
              <a:t>answers.com, 2011</a:t>
            </a:r>
            <a:endParaRPr lang="en-US" sz="800" dirty="0"/>
          </a:p>
        </p:txBody>
      </p:sp>
      <p:pic>
        <p:nvPicPr>
          <p:cNvPr id="1026" name="Picture 2" descr="http://content.answcdn.com/main/content/img/oxford/Oxford_Sports/0199210896.caffeine.1.jp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48000" y="3113513"/>
            <a:ext cx="1524000" cy="1222597"/>
          </a:xfrm>
          <a:prstGeom prst="rect">
            <a:avLst/>
          </a:prstGeom>
          <a:noFill/>
          <a:effectLst>
            <a:outerShdw blurRad="50800" dist="38100" dir="5400000" algn="t"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457200" y="76200"/>
            <a:ext cx="8229600" cy="1143000"/>
          </a:xfrm>
          <a:ln/>
        </p:spPr>
        <p:style>
          <a:lnRef idx="0">
            <a:schemeClr val="accent1"/>
          </a:lnRef>
          <a:fillRef idx="3">
            <a:schemeClr val="accent1"/>
          </a:fillRef>
          <a:effectRef idx="3">
            <a:schemeClr val="accent1"/>
          </a:effectRef>
          <a:fontRef idx="minor">
            <a:schemeClr val="lt1"/>
          </a:fontRef>
        </p:style>
        <p:txBody>
          <a:bodyPr>
            <a:normAutofit/>
          </a:bodyPr>
          <a:lstStyle/>
          <a:p>
            <a:r>
              <a:rPr lang="en-US" sz="2200" b="1" u="sng" dirty="0" smtClean="0"/>
              <a:t>Addition of Caffeine to Soil Did Not Increase the Average Height of Radishes Compared to the Control </a:t>
            </a:r>
            <a:r>
              <a:rPr lang="en-US" sz="2200" dirty="0" smtClean="0"/>
              <a:t/>
            </a:r>
            <a:br>
              <a:rPr lang="en-US" sz="2200" dirty="0" smtClean="0"/>
            </a:br>
            <a:r>
              <a:rPr lang="en-US" sz="1300" dirty="0" smtClean="0"/>
              <a:t>B. Badger, W. Wolverine.  Agriscience, Hour 6, Waterford Union High School. </a:t>
            </a:r>
            <a:endParaRPr lang="en-US" sz="1300" dirty="0"/>
          </a:p>
        </p:txBody>
      </p:sp>
      <p:sp>
        <p:nvSpPr>
          <p:cNvPr id="8" name="TextBox 7"/>
          <p:cNvSpPr txBox="1"/>
          <p:nvPr/>
        </p:nvSpPr>
        <p:spPr>
          <a:xfrm>
            <a:off x="228600" y="1371600"/>
            <a:ext cx="4495800" cy="249299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US" sz="1200" b="1" u="sng" dirty="0" smtClean="0"/>
              <a:t>Introduction</a:t>
            </a:r>
            <a:r>
              <a:rPr lang="en-US" sz="1200" dirty="0" smtClean="0"/>
              <a:t>: Radishes, like all plants, use carbon dioxide from the air and water from the soil to produce sugar through photosynthesis (Kohn, 2011).  Caffeine is a compound produced naturally by some plants, including the coffee plant (Folgers, 2009).  Caffeine can increase circulation rates in animals (Maxwell, 2006).  We wondered if adding pure caffeine to the soil of growing radish seedlings would increase the height of the plants.   We hypothesized that radishes that were given caffeine would be taller on average than radishes in the control group.  We thought this would happen because a possible </a:t>
            </a:r>
            <a:br>
              <a:rPr lang="en-US" sz="1200" dirty="0" smtClean="0"/>
            </a:br>
            <a:r>
              <a:rPr lang="en-US" sz="1200" dirty="0" smtClean="0"/>
              <a:t>increased circulation of nutrients </a:t>
            </a:r>
            <a:br>
              <a:rPr lang="en-US" sz="1200" dirty="0" smtClean="0"/>
            </a:br>
            <a:r>
              <a:rPr lang="en-US" sz="1200" dirty="0" smtClean="0"/>
              <a:t>in the plant similar to how circulation </a:t>
            </a:r>
            <a:br>
              <a:rPr lang="en-US" sz="1200" dirty="0" smtClean="0"/>
            </a:br>
            <a:r>
              <a:rPr lang="en-US" sz="1200" dirty="0" smtClean="0"/>
              <a:t>is increased in animals treated with </a:t>
            </a:r>
            <a:br>
              <a:rPr lang="en-US" sz="1200" dirty="0" smtClean="0"/>
            </a:br>
            <a:r>
              <a:rPr lang="en-US" sz="1200" dirty="0" smtClean="0"/>
              <a:t>caffeine.  </a:t>
            </a:r>
            <a:endParaRPr lang="en-US" sz="1200" dirty="0"/>
          </a:p>
        </p:txBody>
      </p:sp>
      <p:sp>
        <p:nvSpPr>
          <p:cNvPr id="9" name="TextBox 8"/>
          <p:cNvSpPr txBox="1"/>
          <p:nvPr/>
        </p:nvSpPr>
        <p:spPr>
          <a:xfrm>
            <a:off x="152400" y="4191000"/>
            <a:ext cx="3405671" cy="2462213"/>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US" sz="1200" b="1" u="sng" dirty="0" smtClean="0"/>
              <a:t>Methods</a:t>
            </a:r>
            <a:r>
              <a:rPr lang="en-US" sz="1200" dirty="0" smtClean="0"/>
              <a:t>: To test this idea, we used the following steps:</a:t>
            </a:r>
          </a:p>
          <a:p>
            <a:pPr marL="228600" indent="-228600">
              <a:buAutoNum type="arabicPeriod"/>
            </a:pPr>
            <a:r>
              <a:rPr lang="en-US" sz="1000" dirty="0" smtClean="0"/>
              <a:t>Plant 12 radish seeds according to instructions on the packet. </a:t>
            </a:r>
          </a:p>
          <a:p>
            <a:pPr marL="228600" indent="-228600">
              <a:buAutoNum type="arabicPeriod"/>
            </a:pPr>
            <a:r>
              <a:rPr lang="en-US" sz="1000" dirty="0" smtClean="0"/>
              <a:t>On a daily basis, water the radishes with 100 ml of water.  The six control radishes received pure water; the six experimental radishes received 5 mg of caffeine dissolved in the water.  </a:t>
            </a:r>
          </a:p>
          <a:p>
            <a:pPr marL="228600" indent="-228600">
              <a:buAutoNum type="arabicPeriod"/>
            </a:pPr>
            <a:r>
              <a:rPr lang="en-US" sz="1000" dirty="0" smtClean="0"/>
              <a:t>Water and observe the radishes on a daily basis. </a:t>
            </a:r>
          </a:p>
          <a:p>
            <a:pPr marL="228600" indent="-228600">
              <a:buAutoNum type="arabicPeriod"/>
            </a:pPr>
            <a:r>
              <a:rPr lang="en-US" sz="1000" dirty="0" smtClean="0"/>
              <a:t>After two weeks, or 14 days, measure the height of each radish plant by gently stretching the plant and measuring from where the plant emerges from the soil to the highest point.</a:t>
            </a:r>
          </a:p>
          <a:p>
            <a:pPr marL="228600" indent="-228600">
              <a:buAutoNum type="arabicPeriod"/>
            </a:pPr>
            <a:r>
              <a:rPr lang="en-US" sz="1000" dirty="0" smtClean="0"/>
              <a:t>Average the height of all radishes; record those that don’t sprout as a “0”.  </a:t>
            </a:r>
            <a:endParaRPr lang="en-US" sz="1000" dirty="0"/>
          </a:p>
        </p:txBody>
      </p:sp>
      <p:sp>
        <p:nvSpPr>
          <p:cNvPr id="10" name="TextBox 9"/>
          <p:cNvSpPr txBox="1"/>
          <p:nvPr/>
        </p:nvSpPr>
        <p:spPr>
          <a:xfrm>
            <a:off x="4800600" y="1428634"/>
            <a:ext cx="4114800" cy="276999"/>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US" sz="1200" b="1" u="sng" dirty="0" smtClean="0"/>
              <a:t>Results</a:t>
            </a:r>
            <a:r>
              <a:rPr lang="en-US" sz="1200" dirty="0" smtClean="0"/>
              <a:t>: After two weeks, we obtained the following results: </a:t>
            </a:r>
            <a:endParaRPr lang="en-US" sz="1200" dirty="0"/>
          </a:p>
        </p:txBody>
      </p:sp>
      <p:sp>
        <p:nvSpPr>
          <p:cNvPr id="11" name="TextBox 10"/>
          <p:cNvSpPr txBox="1"/>
          <p:nvPr/>
        </p:nvSpPr>
        <p:spPr>
          <a:xfrm>
            <a:off x="4800600" y="2971800"/>
            <a:ext cx="4114800" cy="46166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US" sz="1200" i="1" dirty="0" smtClean="0"/>
              <a:t>As you can see in this graph, the radishes treated with caffeine were 0.5 cm shorter on average than the plants in the control.  </a:t>
            </a:r>
            <a:endParaRPr lang="en-US" sz="1200" i="1" dirty="0"/>
          </a:p>
        </p:txBody>
      </p:sp>
      <p:sp>
        <p:nvSpPr>
          <p:cNvPr id="12" name="TextBox 11"/>
          <p:cNvSpPr txBox="1"/>
          <p:nvPr/>
        </p:nvSpPr>
        <p:spPr>
          <a:xfrm>
            <a:off x="4724400" y="3505200"/>
            <a:ext cx="4191000" cy="1938992"/>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US" sz="1200" b="1" u="sng" dirty="0" smtClean="0"/>
              <a:t>Discussion &amp; Conclusion</a:t>
            </a:r>
            <a:r>
              <a:rPr lang="en-US" sz="1200" dirty="0" smtClean="0"/>
              <a:t>:  We hypothesized that  adding caffeine to the soil of radish plants would create taller radish plants. Our hypothesis was not supported by our data.  While this may be correct, it may also be possible that with more time, our treated radishes might grow taller.  The caffeine may need more than two weeks to react.  That said, we believe that our hypothesis is most likely incorrect, as we have no evidence to support our ideas.  We would have to conduct the same experiment on a much larger basis with more replicates in order to determine if this is actually the case.  </a:t>
            </a:r>
            <a:endParaRPr lang="en-US" sz="1200" dirty="0"/>
          </a:p>
        </p:txBody>
      </p:sp>
      <p:sp>
        <p:nvSpPr>
          <p:cNvPr id="15" name="TextBox 14"/>
          <p:cNvSpPr txBox="1"/>
          <p:nvPr/>
        </p:nvSpPr>
        <p:spPr>
          <a:xfrm>
            <a:off x="4724400" y="5581471"/>
            <a:ext cx="4191000" cy="1200329"/>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US" sz="900" b="1" u="sng" dirty="0" smtClean="0"/>
              <a:t>Bibliography</a:t>
            </a:r>
            <a:r>
              <a:rPr lang="en-US" sz="900" dirty="0" smtClean="0"/>
              <a:t>:</a:t>
            </a:r>
          </a:p>
          <a:p>
            <a:r>
              <a:rPr lang="en-US" sz="900" dirty="0" smtClean="0"/>
              <a:t>-Answers.com.  2011.  </a:t>
            </a:r>
            <a:r>
              <a:rPr lang="en-US" sz="900" i="1" dirty="0" smtClean="0"/>
              <a:t>Caffeine</a:t>
            </a:r>
            <a:r>
              <a:rPr lang="en-US" sz="900" dirty="0" smtClean="0"/>
              <a:t>.  </a:t>
            </a:r>
            <a:r>
              <a:rPr lang="en-US" sz="900" dirty="0" smtClean="0">
                <a:hlinkClick r:id="rId4"/>
              </a:rPr>
              <a:t>www.answers.com</a:t>
            </a:r>
            <a:r>
              <a:rPr lang="en-US" sz="900" dirty="0" smtClean="0"/>
              <a:t>.  Accessed Sept. 26, 2011. </a:t>
            </a:r>
          </a:p>
          <a:p>
            <a:r>
              <a:rPr lang="en-US" sz="900" dirty="0" smtClean="0"/>
              <a:t>-Folgers, C.  2009.  </a:t>
            </a:r>
            <a:r>
              <a:rPr lang="en-US" sz="900" i="1" dirty="0" smtClean="0"/>
              <a:t>Science of Caffeine</a:t>
            </a:r>
            <a:r>
              <a:rPr lang="en-US" sz="900" dirty="0" smtClean="0"/>
              <a:t>.  </a:t>
            </a:r>
            <a:r>
              <a:rPr lang="en-US" sz="900" dirty="0" smtClean="0">
                <a:hlinkClick r:id="rId5"/>
              </a:rPr>
              <a:t>www.usda.gov</a:t>
            </a:r>
            <a:r>
              <a:rPr lang="en-US" sz="900" dirty="0" smtClean="0"/>
              <a:t>.  Accessed Sept 26, 2011. </a:t>
            </a:r>
          </a:p>
          <a:p>
            <a:r>
              <a:rPr lang="en-US" sz="900" dirty="0" smtClean="0"/>
              <a:t>-Kohn, Craig.  2011.  Carbon Cycle (PowerPoint).  Waterford Union High School – Classroom lecture. </a:t>
            </a:r>
          </a:p>
          <a:p>
            <a:r>
              <a:rPr lang="en-US" sz="900" dirty="0" smtClean="0"/>
              <a:t>-Maxwell, H. 2006.  </a:t>
            </a:r>
            <a:r>
              <a:rPr lang="en-US" sz="900" i="1" dirty="0" smtClean="0"/>
              <a:t>Impact of Caffeine on the </a:t>
            </a:r>
            <a:br>
              <a:rPr lang="en-US" sz="900" i="1" dirty="0" smtClean="0"/>
            </a:br>
            <a:r>
              <a:rPr lang="en-US" sz="900" i="1" dirty="0" smtClean="0"/>
              <a:t>Circulatory System.  </a:t>
            </a:r>
            <a:r>
              <a:rPr lang="en-US" sz="900" dirty="0" smtClean="0">
                <a:hlinkClick r:id="rId6"/>
              </a:rPr>
              <a:t>www.wisc.edu</a:t>
            </a:r>
            <a:r>
              <a:rPr lang="en-US" sz="900" dirty="0" smtClean="0"/>
              <a:t>.  </a:t>
            </a:r>
            <a:br>
              <a:rPr lang="en-US" sz="900" dirty="0" smtClean="0"/>
            </a:br>
            <a:r>
              <a:rPr lang="en-US" sz="900" dirty="0" smtClean="0"/>
              <a:t>Accessed Sept 26, 2011. </a:t>
            </a:r>
          </a:p>
        </p:txBody>
      </p:sp>
      <p:graphicFrame>
        <p:nvGraphicFramePr>
          <p:cNvPr id="16" name="Chart 15"/>
          <p:cNvGraphicFramePr>
            <a:graphicFrameLocks/>
          </p:cNvGraphicFramePr>
          <p:nvPr>
            <p:extLst>
              <p:ext uri="{D42A27DB-BD31-4B8C-83A1-F6EECF244321}">
                <p14:modId xmlns:p14="http://schemas.microsoft.com/office/powerpoint/2010/main" val="2169679815"/>
              </p:ext>
            </p:extLst>
          </p:nvPr>
        </p:nvGraphicFramePr>
        <p:xfrm>
          <a:off x="4876800" y="1705632"/>
          <a:ext cx="3886200" cy="1342367"/>
        </p:xfrm>
        <a:graphic>
          <a:graphicData uri="http://schemas.openxmlformats.org/drawingml/2006/chart">
            <c:chart xmlns:c="http://schemas.openxmlformats.org/drawingml/2006/chart" xmlns:r="http://schemas.openxmlformats.org/officeDocument/2006/relationships" r:id="rId7"/>
          </a:graphicData>
        </a:graphic>
      </p:graphicFrame>
      <p:pic>
        <p:nvPicPr>
          <p:cNvPr id="2" name="Picture 2" descr="http://curlydock.files.wordpress.com/2006/11/radish_white_hailstone_1_day8_crop.jpg?w=470"/>
          <p:cNvPicPr>
            <a:picLocks noChangeAspect="1" noChangeArrowheads="1"/>
          </p:cNvPicPr>
          <p:nvPr/>
        </p:nvPicPr>
        <p:blipFill rotWithShape="1">
          <a:blip r:embed="rId8">
            <a:extLst>
              <a:ext uri="{28A0092B-C50C-407E-A947-70E740481C1C}">
                <a14:useLocalDpi xmlns:a14="http://schemas.microsoft.com/office/drawing/2010/main" val="0"/>
              </a:ext>
            </a:extLst>
          </a:blip>
          <a:srcRect l="9099" r="20635"/>
          <a:stretch/>
        </p:blipFill>
        <p:spPr bwMode="auto">
          <a:xfrm>
            <a:off x="3634271" y="4492332"/>
            <a:ext cx="1013929" cy="190846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558071" y="6400800"/>
            <a:ext cx="1257075" cy="338554"/>
          </a:xfrm>
          <a:prstGeom prst="rect">
            <a:avLst/>
          </a:prstGeom>
        </p:spPr>
        <p:txBody>
          <a:bodyPr wrap="none">
            <a:spAutoFit/>
          </a:bodyPr>
          <a:lstStyle/>
          <a:p>
            <a:r>
              <a:rPr lang="en-US" sz="800" dirty="0" smtClean="0"/>
              <a:t>Source: </a:t>
            </a:r>
            <a:br>
              <a:rPr lang="en-US" sz="800" dirty="0" smtClean="0"/>
            </a:br>
            <a:r>
              <a:rPr lang="en-US" sz="800" dirty="0" smtClean="0"/>
              <a:t>curlydock.wordpress.com</a:t>
            </a:r>
            <a:endParaRPr lang="en-US" sz="800" dirty="0"/>
          </a:p>
        </p:txBody>
      </p:sp>
      <p:pic>
        <p:nvPicPr>
          <p:cNvPr id="5" name="Picture 4"/>
          <p:cNvPicPr>
            <a:picLocks noChangeAspect="1"/>
          </p:cNvPicPr>
          <p:nvPr/>
        </p:nvPicPr>
        <p:blipFill rotWithShape="1">
          <a:blip r:embed="rId9" cstate="print">
            <a:clrChange>
              <a:clrFrom>
                <a:srgbClr val="FFFFFF"/>
              </a:clrFrom>
              <a:clrTo>
                <a:srgbClr val="FFFFFF">
                  <a:alpha val="0"/>
                </a:srgbClr>
              </a:clrTo>
            </a:clrChange>
            <a:extLst>
              <a:ext uri="{28A0092B-C50C-407E-A947-70E740481C1C}">
                <a14:useLocalDpi xmlns:a14="http://schemas.microsoft.com/office/drawing/2010/main" val="0"/>
              </a:ext>
            </a:extLst>
          </a:blip>
          <a:srcRect t="10043" b="16765"/>
          <a:stretch/>
        </p:blipFill>
        <p:spPr>
          <a:xfrm>
            <a:off x="7125182" y="6226264"/>
            <a:ext cx="1942618" cy="555536"/>
          </a:xfrm>
          <a:prstGeom prst="rect">
            <a:avLst/>
          </a:prstGeom>
          <a:ln>
            <a:noFill/>
          </a:ln>
          <a:effectLst>
            <a:outerShdw blurRad="292100" dist="139700" dir="2700000" algn="tl" rotWithShape="0">
              <a:srgbClr val="333333">
                <a:alpha val="65000"/>
              </a:srgbClr>
            </a:outerShdw>
          </a:effectLst>
        </p:spPr>
      </p:pic>
      <p:pic>
        <p:nvPicPr>
          <p:cNvPr id="6" name="Picture 5"/>
          <p:cNvPicPr>
            <a:picLocks noChangeAspect="1"/>
          </p:cNvPicPr>
          <p:nvPr/>
        </p:nvPicPr>
        <p:blipFill>
          <a:blip r:embed="rId10"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14747" y="533400"/>
            <a:ext cx="704453" cy="629856"/>
          </a:xfrm>
          <a:prstGeom prst="rect">
            <a:avLst/>
          </a:prstGeom>
        </p:spPr>
      </p:pic>
      <p:sp>
        <p:nvSpPr>
          <p:cNvPr id="7" name="AutoShape 4" descr="data:image/jpg;base64,/9j/4AAQSkZJRgABAQAAAQABAAD/2wBDAAkGBwgHBgkIBwgKCgkLDRYPDQwMDRsUFRAWIB0iIiAdHx8kKDQsJCYxJx8fLT0tMTU3Ojo6Iys/RD84QzQ5Ojf/2wBDAQoKCg0MDRoPDxo3JR8lNzc3Nzc3Nzc3Nzc3Nzc3Nzc3Nzc3Nzc3Nzc3Nzc3Nzc3Nzc3Nzc3Nzc3Nzc3Nzc3Nzf/wAARCACMAIsDASIAAhEBAxEB/8QAHAAAAQUBAQEAAAAAAAAAAAAABgABBAUHAwII/8QASBAAAQMDAgQDBQMIBwUJAAAAAQIDBAAFEQYhBxIxQRNRYRQicYGhFTKRFiNCcpKxssEzNVJidILRFyVDc+IYJDdTVVaTwuH/xAAZAQADAQEBAAAAAAAAAAAAAAAAAgMBBAX/xAAnEQADAAICAgIBAwUAAAAAAAAAAQIDERIhBDEiQRMjMlEUQmFxkf/aAAwDAQACEQMRAD8A3GmPSnpl/dO1AAhcuJej7a641JvTJdaJStDSFrII6jYUPS+N2nEq5LfEnzl9koa5SfxoX4W2K0XfU2snrzb2ZnsknmaS6nPLlbucfsirZPEy0wRyWnTDbXJskq5E/uFY3oneSMf7j0eJ+rbovw7DoiWpJGzjyF4Hx2x9a4OHjPd1cvhxbUg/pJU0Afqo1GmcWb89tFYiRx6pKz+8VQTNaakmq/PXh8JJGUt4QOvoM/Ws5EH5mP0jvebTq2wao06nUeoX5qpspBLSJDhQnlUOxwO/lX0TWOcU1FWptC8xJUXAST33TWx5pjqXYqY09MaDT58dsV61LxN1NDs18ftq2HPFyhxYCugx7pGKu/sXjFZxmJd2Lk2no2p1Cir484B+tS9Bb8Y9Y/8AL6Y9U0Gy9RXuBd5wiXaW2lMp0JT4hUAOY7YOaV1ojmzLFraC4ax4oWhBN20eJaR3ipJPz5CquzPGkRxi9aYuURQ+8Qk4T8cgGh2FxN1NFADkhmSO/itDJ+YxVwzxbkrT4dys0aQjvyr6/Igijkia8vEwhh8ZdGycB2Y/GURuHY6iB8xmj+M83JZbfYVzNOIC0KxjIPSsV4uJt1w4dW+9xbaxEelOpPuJHMBvtkCtf07/AFDbv8K3/CKY6U9raLGlSpUGiplfdPwp6ZXQ0AYvwcH+/eIH/PH8b1Zyrqfia0jg2Cq/a/SkEqMgAAfrvUD3SyXO1JbcuUJ2Mh5R8MuYyrHXoaSzg85NpMrqcdU/EU2KJNB6fi6mvarfLkOscrCnUKa5ckgjbcev0pF7OCJdUki545THLbK0nPYwXY6CtIV0JHKaltay4pvNIdb0wypCwFJIR1B/zVX8Yn7Zf9Q6btFumNS1tPGNIQ0sFSPeSCFY6HY/hRNxN1XdNO3G326zSksJTGKnfzYUTuAkb9Ngaq3o9u7WOdsrfyu4r/8AtZr9j/qpjq7isBk6WawNz7n/AFUP/wC0bVf/AKmP/hR/pRHw/wBc3u46pjQbtNDzD6FpSnw0p98DI3A9DWckQny4qtFXwSuci88QNQXGahKJEiMVOIQMAHnSMD8KErwP98XD/FO/xmi7R021aN4rapZu8xqIyvm8JThwPeUFgfgfpTcTtN22yKiS7e++47cHHHVB1QIA2ORt5qrLQvmw3Ca+gGpUj12qysliuN9eeZtjIdcaQFqSVY2NIjy1Lb0go4hf+Cth/WR/Otk07/UNu/wrf8IrIeJ0SRB4QWeJMaLT7LiEuIV1Sd617T39Q27/AArf8Iqy9HvR+xFjSpUqBhUyvumnpUAfNVrv+p9FXHVE+2WN1yPKlkrlyI7nhNhLi8HIwDnn86OeI0ld84eWC9rSlLjvhOuBByAVo3H4nHyo54iQzP0Reo6U8y1RFlI9QMj61mtiX9o8AglR51w3Fj4crnMPoRS0uiWZcsbRnpz3oq4XSPZ9d2zfAeDjZ+aCf3pFCyseZx22qfpu5RrZqW1SpEhppLUlClKWsJATnBO/oamvZ5OFNWmXcW1K/wC0IplKfcRLMg7dRyZz+JpuJ0wTdbTyDlLIS1+yP/2r5GotMReLs2+u3qIYYtgS26hfOFOlQBG2egB/Gs6ul2auF2my0KW4HnlqBQ0o7ZOO3lT1to9Dy1VQlKOferPTEwQNSWuWfutS2yo/3ScH6E1UB4dQzJPwYX/pTe0pQM8j4PYllYwfwpdM4Jw5U96DPjNZVHiZaHEIBTcfCTjHUpXgn8CPwq240Op+3LfDQfdjxMAfE/6Cvd+1bpe93nRs5V0ZS9Dk80vxEqT4QCM75H9oAfOh3iPfrdedWOSIM6O+x4SG0LQ4DzbU9ej0fK28WkDZG9aXwdHssa/XI7eAwB8wkqrMx8R++tH0yv7O4R6juCNlu+IE574ATSSuzi8Wf1QLu9811rTR7aZlsVcICHsiXHj5XzJ65CO3ryivo2wApslvSoEERW8gjBHuig/gfEMXh5BK/wDjLccHwKtqP+9VPWHpUqVACqr1Le4mnbJKu0/xCxHSCUtpypRJCUpA8ySB86lz7hDtsdcifKZjsoGVLdWEgD51kPE/iTpy72R+x2p52XJeeZw6hvDaeVxKj7xxnYds0AWN51pqKWw4wYdnsjTzZA+1ZoLpSR18NOT0NAVvRbLRZ3rO9qy5y4TiipcW2w0tIKjgE+I5uRsO3ai2LAsV14h3KBe45W69yezLDikgKDacpIGM+dXkHRcVOkmre9HZTdBIWttZT7ywh0kDPlygfjSbZyvJkvevRnTTGn0LZaiaWuM11X9H7bLWS5/lTsamy3plmCVjRlst4WQEqXD5s+nMe9a809GXrCRGQGzKiwEFpJGMc6lZx+yKp/FurmiryrXDUdopS4UFvsMbYx3z070dmOLSfyASW/rBmdDgPxYMR6bnwEhhpIV898V1ag67dvTlpEhpqW20HlbNpRyHYHmCPPP1ov13p+berfaLjb32WXoTPikuEgk4SoYx6ipP5S25ek1aqSUiYqD4JRzDPNn7uP1jWa/lifj7apsDrdZddXGOuREvMYtIeW0VF8AcyFcp/Q8xXi22rXdxRJXDuLC0x5C2HPEWgZUg4OMo3GaJ+HrzbvD9tl0wnn1vuqLUpzlSolwnfY/urvpQQIWmblHubjKWTcXgtDTuyQXNuUjBwMjfyoSNmJent/8AQMTG103dvsxbDK5imy6lLjTJSpAIBIVgDuK4vL1G6xIXN0zbZjEdSkPrMNBAKevQ/wAq05tUh3XviPBn2Rm3qTHcbVkqKlp5gryIwPxqJZ7gzbdPPS5wHgy7o60c/wBlbqkj+VBqxv0qZlTjduejsyZmh0IYex4b0JbjIXnpjHWuUj7BcgSLYifqW0sPdY61JkM5/VJCvwO9bBcICYZ0vZ45Aaak8xA/8tttX8ymqbiC9FlyY1pkSremNImNtulKMPsJA5jk9MHGM9s1prVyt8gc01qK72O3xrfZr7p65wY6eRlmXzw3+vQhQx9aPtKayXeLo5abna37bckRxIShSgtt1vIBUhQ2O5H40Ja903p+0afdXFsrwIQAzMYdykqO3v75/EHNUsTVMDSN/wBN3C6IeUw5YfAyygEpJWk5xkbe6elamyuPJTrjRugp6odO6w0/qJGbTc2Xl4yWieVafik71e5FMWArVPDGxamUp2a/ckPE83OiWpQB9Er5kj5AVi+v+G0nRUmHMaliVbn5CWkLUAlaFdQCO+wO48q+l5sxiDFdlS3UMsNIK3HFnCUpHUk18s8StcSNX30PMrcRboqsRGT0OP0yPM/uoAINZvuRNZS5LDnhutrbWhWehCE1fv67v99k25+02lZXDWVpU2hbqXCUlJCsADG+etAkriDc7pLSbdY7W3PdABebh+O8tQGMjnz2A2A7VOtkjVT2qbLE1lNvMWFcXeTwlPrY5x0ACRjG5T270nFnIvGvk/l7CGZA1hcLyu9Sgzbpign84qQlkAAY6ZJx6Vwuq37gjwtQ66tpSk7s+P4nL/lSBmoPEbTkCx6nVEjtKVH8FDiDIcU6d8gnKie4rla9FXGZGRJQxDhxnN0uSloaCk/2sdSPXFL0vZHU8nKTb+zqp/T/APRyNaSnwB91iK8sfDyrgpWkEbC53t1Pk3b8D61afkrZokgIumq4ISSAExU86v8AQCuU3Rzz6VO6Xls3mOVAcscgONg9CpPl6is5z6HrFSW3j6/2cRbbGpkyEQtXqZ5ObxU2wcpHnnpioiFaPURiVqFseaoSSPpW6y59msdkat1ymsR0CMGuRagFFOMbJ71m0DTNjdYSqLZL5Pb35JPioYDn6qVEbUVcr7Lf020uMIGQ/pdA/Naoukc9AHYLm37NdfCtcqOI7OuISmQrmDUjxGwD54V3q/f05Z1xnlyrNebW20oZfaX7SCD15hviqGfpNp+E7OsE5m7x2hl1oN4ebT5lHf5VnOGyeTA47qOv8Mu4jurvHjS4F8t9y9nSpLBTJbXgKAzsQOwFSJ2pNYsSY8i86dZkIjqKhiKog5GCeZJUM4J39aCdI2aBc9S22JIiNONOvYWEp5cgA+W/ap2qrbdmuIs+waDduLPsrKF+C1OWMnlSpRBUr+8BinS36MxSsi3DaLXUWvftOxmyQLUzboyiPESF8xG+eUDAxvVJqyzyr/cdH2q3hJkybclKOY4Axkkn4AGq+fqHWdlcS3qi3pkoB5Ui7wEuBR9HCAT8lVT33V8y63SBPitNW1dvbS3GTFJw3g5yMk/hTJNMtjxXNOqezaNOcELLAU1JuVwmypSRk+C54KAr0x731rR4dpYhxm47DskNNp5Uhchazj1USSfnQ9w01vG1jZgsqSi4sAJlM9weyh6HzowyfKmLmZcUY+otWqGmdORFCJzBU6a8rkaBG6UZ6nfGcA74qDpjgfaYfK9f5S7g8Ny037jYP7z861vApYoAgWmyWyzM+DaoMeKjyabCc/PrWecZbRNm3jSUy2MOPyWJpSG0dTulecnYAch3J71p8h5Edlbrp5UISVKPkBWaX/WE6QkBUVqJAdSeRbisuLSUkjPZOdvdznB6VO8s412NEOn0Pqe4Wu66g5rXa2rvcobfIXHHQllsg984CsH91Ct9fZhzFOXm2OT7s4AS/OUPCSD0DaU7EDONjXBMC46gsLkz2VMl6K6AVtoSFKRjcco64+FV8y5GVaYEJYyuGVpQoncIJzjFedky0+2dmPDMv4rv7L+Ou/TS0pCrTZWnUZQXEts+KB3SCCrp32FeRd5NnuDbGobbBntKTlLyEJy4k/pBadlD0IoRUStWVnmPmd6tXmberTDMhlDgnJl+E5755QkpKhsfPB6dCKkrb9Fan6CBGqbXEfLVujyo7ajnx22mErTntgpOwziqifa3rpCm6gblvSmGXeVxcn+lyfQdt/SoOnrau83mJASSjxnPeVjPKkbn6CjmHqGI5qeTpkwmGbPIUqElLZA5VYPvbdydvSnn9RfL0JXxfRm8d1yMrmjOLYV5tEp/dV9abw67JQpyQiNcWhmNOA5So5/o3cfeSRtk9KJuIWimLbCjS7JFX4bfMHwk5wMZCjms7dbU0tTTqFJWk4KVDBB8qS5vFWmNNTkno07S0aNfdXsXxstx7hGQUXCIRjK+gcQe4PQ/Kq/h54dw4waunp38MltKvIc2P/qKFtPXObCvce5R+damlpDp6AoJCSFfTetG4cWBuzau1gWublVKbKVK7haA5jPfBWRXo+Nl5z2cOTCsddfZoLjTbram3UJWhXVKhkH5UEak4VaVvaVqEP2GQr/jRPc39R0NHVLGa6SZhVu4fap4e6iRe7IU3eGjKH2WTyvLaO5HKdj0HQ7ntW1xJDM2K1Kb5gh1IUAoFJHoQdwfSpOBSxQA9MaemPSgAa4hSTH0y8UrSgrdaR7xwkgrGQfTGc+maye/usuwA4Fof5JBQ26HVbpxknkHuoGcgDc4xuaOOImnL/e5baovhPwmsKbZ5+VSSRg+h/lvQpJdTAdXbIilTp3KllDKWwW23e4SDtygbe91O+1ed5G3T6OzDpTvZX2yXKtWnJEmMtxiQ9Jb9mWE/fKMkjPl2x3rzrcRkaieVGQEFaELebSMAOlOVDHbrRlbuG1yeajC5XcNNtKLqWWG8+GtW5Iztn5dqKIWiLBAZeL0YTHHSVOPzCFqJPXft57UqwXU6NeaFWzCg2vnCAhZUrYJA3O+B9TVpeLQuzR2WpcpBlO+8qG3uWNtis+Z8qLPyniW20+MqJHfuaZDjMUJGC22kqCVrPfbOO+/xNAT7z0ySp1zmdedVk4JUpZPYdzUKiZ6T7LS6rvQZ8Ikp/KCUrG6I5IUT0+XeoOutPJskxmfBlB2NLUFslA+6oAEnmzuScnPrXu0Xj8mtQwnZZT78Rti4JGCWzgjt+lyhBOO+ap7yZUJx+1OO+NGS74rBKsjkOSlSD5EGnblYuP2Ik/yb+jR9C60Zu7Atd7cCpS8pSpaQEupPRPqam620ZFvsVUuEAiY22A3yfdXgjr57Aj51jDTi2nUraUpDiSClSeoPpRJpzXFz0/b1xY7bUhBd5wZClHlGMcox67/AI08eRNTxyC1hqXygLm9GrtnD68RprrSZT3M6p0dEpSByjPyzj1o207GCIDUtaOWTLaaW+c5yoNpT/KgLUurmL/peQLe7hxMU+2RVpOChfunB80nf4Vo9r5Ps6L4a0rSGkgKByDgV14eHL4etHPk5NfL+SZSpUq6SIqVKlQAqRpUjQB4WQlJUogJG5J2xQLqTUFg05fTPftKXpa2QRLYKCpWegxnPz+tEt5srl0UjFzmRUJzlDCgAr45G/woXPCWwkqPjSwVEk4cx167UtJsnbyL9hSyeMJElXstn5o+2C69yq9dgCPrUW+akTqWVHfRdbZCt+AlTcxvncbVgk5SQQd8biiePwo083z+MZTwV0BdI5fhiu7XC7TDaifZnl+XO+o4pKh2tMnifkQ99MzRNvsLAckv3hue202pxUSKgtrUoHoCdsb09v1BZrRcmZNstypCVlJUJxyY3bKFDfO538q0OTwo0642Us+1Mq7KDxVj5Guls4XWCLE8KY2uW7kkvLUQfwHSpx48y/Q95fLv7SAuLH0y7dn5Ma7wg26rnbRLz+ZHcnm+8sqzjOwGDVNeEQEOSZE65RpD5GGmIJK/e81KPl3Pf06VqUThjpqMtwmKt4KGEpecKgj4V4Vwt0yUNJDDySjOVJdOV586x+PL9j/n8rjpaMttkKyTIQL17EaWopBQ60QhA36Hv5fOoVxt71tcaEoIw+jxGi24FBSfPY1rbfCvTzcxt4JfU2kkqZWvmSvYjfO/epy9DWWPb3YrTb3s/vLDKnOZIPmnP3d/LFTyeInPRbB5OdPWXTALSbSLHpybqeY144cPszLJGyhn3s/Hp8qI9KXWJYp7cJt4fY1zQZMBZVnw1/ptZ9DVJppX2noe+298JeMIf92YHVJGTzY6kkkkmolhgovPD26R1t8zlucLsYpG6cjKgPjvSQ3Gkv4Oily3s1Cx6ptV6W63EeKXWnC2pp4ci8j+6d6vB1rOtHWCy6ghRr6oLTdeUJkuMuFP5wdVEf2jsc1obSC2hKSoqwMcyjkn413xXKdnElUtqj3SpUqY0VKlTZ3oAelSpUAKlSpjQA9Kmp6AFSpu9LNAD15IyKdJyKesAzfWMRWmdQQ9RQoiFQQjwZbaNupPvEfAmh+frG3JgzmbFCXb1uoCG1tkAL94lRI7dT+NbFJjtSWVtPtpcbWMKSoZBFULWjNPInGcm2tB4nON+UEdwnoK5cmKv7HpMvGRfa9FXwlhLjaYD7iSn2p0uJyfvJxgH6UcVzYababShpCUISMBKRgCuldGOeMpErrlTYqVKlTin//Z"/>
          <p:cNvSpPr>
            <a:spLocks noChangeAspect="1" noChangeArrowheads="1"/>
          </p:cNvSpPr>
          <p:nvPr/>
        </p:nvSpPr>
        <p:spPr bwMode="auto">
          <a:xfrm>
            <a:off x="63500" y="-614363"/>
            <a:ext cx="1257300" cy="12668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AutoShape 6" descr="data:image/jpg;base64,/9j/4AAQSkZJRgABAQAAAQABAAD/2wBDAAkGBwgHBgkIBwgKCgkLDRYPDQwMDRsUFRAWIB0iIiAdHx8kKDQsJCYxJx8fLT0tMTU3Ojo6Iys/RD84QzQ5Ojf/2wBDAQoKCg0MDRoPDxo3JR8lNzc3Nzc3Nzc3Nzc3Nzc3Nzc3Nzc3Nzc3Nzc3Nzc3Nzc3Nzc3Nzc3Nzc3Nzc3Nzc3Nzf/wAARCACMAIsDASIAAhEBAxEB/8QAHAAAAQUBAQEAAAAAAAAAAAAABgABBAUHAwII/8QASBAAAQMDAgQDBQMIBwUJAAAAAQIDBAAFEQYhBxIxQRNRYRQicYGhFTKRFiNCcpKxssEzNVJidILRFyVDc+IYJDdTVVaTwuH/xAAZAQADAQEBAAAAAAAAAAAAAAAAAgMBBAX/xAAnEQADAAICAgIBAwUAAAAAAAAAAQIDERIhBDEiQRMjMlEUQmFxkf/aAAwDAQACEQMRAD8A3GmPSnpl/dO1AAhcuJej7a641JvTJdaJStDSFrII6jYUPS+N2nEq5LfEnzl9koa5SfxoX4W2K0XfU2snrzb2ZnsknmaS6nPLlbucfsirZPEy0wRyWnTDbXJskq5E/uFY3oneSMf7j0eJ+rbovw7DoiWpJGzjyF4Hx2x9a4OHjPd1cvhxbUg/pJU0Afqo1GmcWb89tFYiRx6pKz+8VQTNaakmq/PXh8JJGUt4QOvoM/Ws5EH5mP0jvebTq2wao06nUeoX5qpspBLSJDhQnlUOxwO/lX0TWOcU1FWptC8xJUXAST33TWx5pjqXYqY09MaDT58dsV61LxN1NDs18ftq2HPFyhxYCugx7pGKu/sXjFZxmJd2Lk2no2p1Cir484B+tS9Bb8Y9Y/8AL6Y9U0Gy9RXuBd5wiXaW2lMp0JT4hUAOY7YOaV1ojmzLFraC4ax4oWhBN20eJaR3ipJPz5CquzPGkRxi9aYuURQ+8Qk4T8cgGh2FxN1NFADkhmSO/itDJ+YxVwzxbkrT4dys0aQjvyr6/Igijkia8vEwhh8ZdGycB2Y/GURuHY6iB8xmj+M83JZbfYVzNOIC0KxjIPSsV4uJt1w4dW+9xbaxEelOpPuJHMBvtkCtf07/AFDbv8K3/CKY6U9raLGlSpUGiplfdPwp6ZXQ0AYvwcH+/eIH/PH8b1Zyrqfia0jg2Cq/a/SkEqMgAAfrvUD3SyXO1JbcuUJ2Mh5R8MuYyrHXoaSzg85NpMrqcdU/EU2KJNB6fi6mvarfLkOscrCnUKa5ckgjbcev0pF7OCJdUki545THLbK0nPYwXY6CtIV0JHKaltay4pvNIdb0wypCwFJIR1B/zVX8Yn7Zf9Q6btFumNS1tPGNIQ0sFSPeSCFY6HY/hRNxN1XdNO3G326zSksJTGKnfzYUTuAkb9Ngaq3o9u7WOdsrfyu4r/8AtZr9j/qpjq7isBk6WawNz7n/AFUP/wC0bVf/AKmP/hR/pRHw/wBc3u46pjQbtNDzD6FpSnw0p98DI3A9DWckQny4qtFXwSuci88QNQXGahKJEiMVOIQMAHnSMD8KErwP98XD/FO/xmi7R021aN4rapZu8xqIyvm8JThwPeUFgfgfpTcTtN22yKiS7e++47cHHHVB1QIA2ORt5qrLQvmw3Ca+gGpUj12qysliuN9eeZtjIdcaQFqSVY2NIjy1Lb0go4hf+Cth/WR/Otk07/UNu/wrf8IrIeJ0SRB4QWeJMaLT7LiEuIV1Sd617T39Q27/AArf8Iqy9HvR+xFjSpUqBhUyvumnpUAfNVrv+p9FXHVE+2WN1yPKlkrlyI7nhNhLi8HIwDnn86OeI0ld84eWC9rSlLjvhOuBByAVo3H4nHyo54iQzP0Reo6U8y1RFlI9QMj61mtiX9o8AglR51w3Fj4crnMPoRS0uiWZcsbRnpz3oq4XSPZ9d2zfAeDjZ+aCf3pFCyseZx22qfpu5RrZqW1SpEhppLUlClKWsJATnBO/oamvZ5OFNWmXcW1K/wC0IplKfcRLMg7dRyZz+JpuJ0wTdbTyDlLIS1+yP/2r5GotMReLs2+u3qIYYtgS26hfOFOlQBG2egB/Gs6ul2auF2my0KW4HnlqBQ0o7ZOO3lT1to9Dy1VQlKOferPTEwQNSWuWfutS2yo/3ScH6E1UB4dQzJPwYX/pTe0pQM8j4PYllYwfwpdM4Jw5U96DPjNZVHiZaHEIBTcfCTjHUpXgn8CPwq240Op+3LfDQfdjxMAfE/6Cvd+1bpe93nRs5V0ZS9Dk80vxEqT4QCM75H9oAfOh3iPfrdedWOSIM6O+x4SG0LQ4DzbU9ej0fK28WkDZG9aXwdHssa/XI7eAwB8wkqrMx8R++tH0yv7O4R6juCNlu+IE574ATSSuzi8Wf1QLu9811rTR7aZlsVcICHsiXHj5XzJ65CO3ryivo2wApslvSoEERW8gjBHuig/gfEMXh5BK/wDjLccHwKtqP+9VPWHpUqVACqr1Le4mnbJKu0/xCxHSCUtpypRJCUpA8ySB86lz7hDtsdcifKZjsoGVLdWEgD51kPE/iTpy72R+x2p52XJeeZw6hvDaeVxKj7xxnYds0AWN51pqKWw4wYdnsjTzZA+1ZoLpSR18NOT0NAVvRbLRZ3rO9qy5y4TiipcW2w0tIKjgE+I5uRsO3ai2LAsV14h3KBe45W69yezLDikgKDacpIGM+dXkHRcVOkmre9HZTdBIWttZT7ywh0kDPlygfjSbZyvJkvevRnTTGn0LZaiaWuM11X9H7bLWS5/lTsamy3plmCVjRlst4WQEqXD5s+nMe9a809GXrCRGQGzKiwEFpJGMc6lZx+yKp/FurmiryrXDUdopS4UFvsMbYx3z070dmOLSfyASW/rBmdDgPxYMR6bnwEhhpIV898V1ag67dvTlpEhpqW20HlbNpRyHYHmCPPP1ov13p+berfaLjb32WXoTPikuEgk4SoYx6ipP5S25ek1aqSUiYqD4JRzDPNn7uP1jWa/lifj7apsDrdZddXGOuREvMYtIeW0VF8AcyFcp/Q8xXi22rXdxRJXDuLC0x5C2HPEWgZUg4OMo3GaJ+HrzbvD9tl0wnn1vuqLUpzlSolwnfY/urvpQQIWmblHubjKWTcXgtDTuyQXNuUjBwMjfyoSNmJent/8AQMTG103dvsxbDK5imy6lLjTJSpAIBIVgDuK4vL1G6xIXN0zbZjEdSkPrMNBAKevQ/wAq05tUh3XviPBn2Rm3qTHcbVkqKlp5gryIwPxqJZ7gzbdPPS5wHgy7o60c/wBlbqkj+VBqxv0qZlTjduejsyZmh0IYex4b0JbjIXnpjHWuUj7BcgSLYifqW0sPdY61JkM5/VJCvwO9bBcICYZ0vZ45Aaak8xA/8tttX8ymqbiC9FlyY1pkSremNImNtulKMPsJA5jk9MHGM9s1prVyt8gc01qK72O3xrfZr7p65wY6eRlmXzw3+vQhQx9aPtKayXeLo5abna37bckRxIShSgtt1vIBUhQ2O5H40Ja903p+0afdXFsrwIQAzMYdykqO3v75/EHNUsTVMDSN/wBN3C6IeUw5YfAyygEpJWk5xkbe6elamyuPJTrjRugp6odO6w0/qJGbTc2Xl4yWieVafik71e5FMWArVPDGxamUp2a/ckPE83OiWpQB9Er5kj5AVi+v+G0nRUmHMaliVbn5CWkLUAlaFdQCO+wO48q+l5sxiDFdlS3UMsNIK3HFnCUpHUk18s8StcSNX30PMrcRboqsRGT0OP0yPM/uoAINZvuRNZS5LDnhutrbWhWehCE1fv67v99k25+02lZXDWVpU2hbqXCUlJCsADG+etAkriDc7pLSbdY7W3PdABebh+O8tQGMjnz2A2A7VOtkjVT2qbLE1lNvMWFcXeTwlPrY5x0ACRjG5T270nFnIvGvk/l7CGZA1hcLyu9Sgzbpign84qQlkAAY6ZJx6Vwuq37gjwtQ66tpSk7s+P4nL/lSBmoPEbTkCx6nVEjtKVH8FDiDIcU6d8gnKie4rla9FXGZGRJQxDhxnN0uSloaCk/2sdSPXFL0vZHU8nKTb+zqp/T/APRyNaSnwB91iK8sfDyrgpWkEbC53t1Pk3b8D61afkrZokgIumq4ISSAExU86v8AQCuU3Rzz6VO6Xls3mOVAcscgONg9CpPl6is5z6HrFSW3j6/2cRbbGpkyEQtXqZ5ObxU2wcpHnnpioiFaPURiVqFseaoSSPpW6y59msdkat1ymsR0CMGuRagFFOMbJ71m0DTNjdYSqLZL5Pb35JPioYDn6qVEbUVcr7Lf020uMIGQ/pdA/Naoukc9AHYLm37NdfCtcqOI7OuISmQrmDUjxGwD54V3q/f05Z1xnlyrNebW20oZfaX7SCD15hviqGfpNp+E7OsE5m7x2hl1oN4ebT5lHf5VnOGyeTA47qOv8Mu4jurvHjS4F8t9y9nSpLBTJbXgKAzsQOwFSJ2pNYsSY8i86dZkIjqKhiKog5GCeZJUM4J39aCdI2aBc9S22JIiNONOvYWEp5cgA+W/ap2qrbdmuIs+waDduLPsrKF+C1OWMnlSpRBUr+8BinS36MxSsi3DaLXUWvftOxmyQLUzboyiPESF8xG+eUDAxvVJqyzyr/cdH2q3hJkybclKOY4Axkkn4AGq+fqHWdlcS3qi3pkoB5Ui7wEuBR9HCAT8lVT33V8y63SBPitNW1dvbS3GTFJw3g5yMk/hTJNMtjxXNOqezaNOcELLAU1JuVwmypSRk+C54KAr0x731rR4dpYhxm47DskNNp5Uhchazj1USSfnQ9w01vG1jZgsqSi4sAJlM9weyh6HzowyfKmLmZcUY+otWqGmdORFCJzBU6a8rkaBG6UZ6nfGcA74qDpjgfaYfK9f5S7g8Ny037jYP7z861vApYoAgWmyWyzM+DaoMeKjyabCc/PrWecZbRNm3jSUy2MOPyWJpSG0dTulecnYAch3J71p8h5Edlbrp5UISVKPkBWaX/WE6QkBUVqJAdSeRbisuLSUkjPZOdvdznB6VO8s412NEOn0Pqe4Wu66g5rXa2rvcobfIXHHQllsg984CsH91Ct9fZhzFOXm2OT7s4AS/OUPCSD0DaU7EDONjXBMC46gsLkz2VMl6K6AVtoSFKRjcco64+FV8y5GVaYEJYyuGVpQoncIJzjFedky0+2dmPDMv4rv7L+Ou/TS0pCrTZWnUZQXEts+KB3SCCrp32FeRd5NnuDbGobbBntKTlLyEJy4k/pBadlD0IoRUStWVnmPmd6tXmberTDMhlDgnJl+E5755QkpKhsfPB6dCKkrb9Fan6CBGqbXEfLVujyo7ajnx22mErTntgpOwziqifa3rpCm6gblvSmGXeVxcn+lyfQdt/SoOnrau83mJASSjxnPeVjPKkbn6CjmHqGI5qeTpkwmGbPIUqElLZA5VYPvbdydvSnn9RfL0JXxfRm8d1yMrmjOLYV5tEp/dV9abw67JQpyQiNcWhmNOA5So5/o3cfeSRtk9KJuIWimLbCjS7JFX4bfMHwk5wMZCjms7dbU0tTTqFJWk4KVDBB8qS5vFWmNNTkno07S0aNfdXsXxstx7hGQUXCIRjK+gcQe4PQ/Kq/h54dw4waunp38MltKvIc2P/qKFtPXObCvce5R+damlpDp6AoJCSFfTetG4cWBuzau1gWublVKbKVK7haA5jPfBWRXo+Nl5z2cOTCsddfZoLjTbram3UJWhXVKhkH5UEak4VaVvaVqEP2GQr/jRPc39R0NHVLGa6SZhVu4fap4e6iRe7IU3eGjKH2WTyvLaO5HKdj0HQ7ntW1xJDM2K1Kb5gh1IUAoFJHoQdwfSpOBSxQA9MaemPSgAa4hSTH0y8UrSgrdaR7xwkgrGQfTGc+maye/usuwA4Fof5JBQ26HVbpxknkHuoGcgDc4xuaOOImnL/e5baovhPwmsKbZ5+VSSRg+h/lvQpJdTAdXbIilTp3KllDKWwW23e4SDtygbe91O+1ed5G3T6OzDpTvZX2yXKtWnJEmMtxiQ9Jb9mWE/fKMkjPl2x3rzrcRkaieVGQEFaELebSMAOlOVDHbrRlbuG1yeajC5XcNNtKLqWWG8+GtW5Iztn5dqKIWiLBAZeL0YTHHSVOPzCFqJPXft57UqwXU6NeaFWzCg2vnCAhZUrYJA3O+B9TVpeLQuzR2WpcpBlO+8qG3uWNtis+Z8qLPyniW20+MqJHfuaZDjMUJGC22kqCVrPfbOO+/xNAT7z0ySp1zmdedVk4JUpZPYdzUKiZ6T7LS6rvQZ8Ikp/KCUrG6I5IUT0+XeoOutPJskxmfBlB2NLUFslA+6oAEnmzuScnPrXu0Xj8mtQwnZZT78Rti4JGCWzgjt+lyhBOO+ap7yZUJx+1OO+NGS74rBKsjkOSlSD5EGnblYuP2Ik/yb+jR9C60Zu7Atd7cCpS8pSpaQEupPRPqam620ZFvsVUuEAiY22A3yfdXgjr57Aj51jDTi2nUraUpDiSClSeoPpRJpzXFz0/b1xY7bUhBd5wZClHlGMcox67/AI08eRNTxyC1hqXygLm9GrtnD68RprrSZT3M6p0dEpSByjPyzj1o207GCIDUtaOWTLaaW+c5yoNpT/KgLUurmL/peQLe7hxMU+2RVpOChfunB80nf4Vo9r5Ps6L4a0rSGkgKByDgV14eHL4etHPk5NfL+SZSpUq6SIqVKlQAqRpUjQB4WQlJUogJG5J2xQLqTUFg05fTPftKXpa2QRLYKCpWegxnPz+tEt5srl0UjFzmRUJzlDCgAr45G/woXPCWwkqPjSwVEk4cx167UtJsnbyL9hSyeMJElXstn5o+2C69yq9dgCPrUW+akTqWVHfRdbZCt+AlTcxvncbVgk5SQQd8biiePwo083z+MZTwV0BdI5fhiu7XC7TDaifZnl+XO+o4pKh2tMnifkQ99MzRNvsLAckv3hue202pxUSKgtrUoHoCdsb09v1BZrRcmZNstypCVlJUJxyY3bKFDfO538q0OTwo0642Us+1Mq7KDxVj5Guls4XWCLE8KY2uW7kkvLUQfwHSpx48y/Q95fLv7SAuLH0y7dn5Ma7wg26rnbRLz+ZHcnm+8sqzjOwGDVNeEQEOSZE65RpD5GGmIJK/e81KPl3Pf06VqUThjpqMtwmKt4KGEpecKgj4V4Vwt0yUNJDDySjOVJdOV586x+PL9j/n8rjpaMttkKyTIQL17EaWopBQ60QhA36Hv5fOoVxt71tcaEoIw+jxGi24FBSfPY1rbfCvTzcxt4JfU2kkqZWvmSvYjfO/epy9DWWPb3YrTb3s/vLDKnOZIPmnP3d/LFTyeInPRbB5OdPWXTALSbSLHpybqeY144cPszLJGyhn3s/Hp8qI9KXWJYp7cJt4fY1zQZMBZVnw1/ptZ9DVJppX2noe+298JeMIf92YHVJGTzY6kkkkmolhgovPD26R1t8zlucLsYpG6cjKgPjvSQ3Gkv4Oily3s1Cx6ptV6W63EeKXWnC2pp4ci8j+6d6vB1rOtHWCy6ghRr6oLTdeUJkuMuFP5wdVEf2jsc1obSC2hKSoqwMcyjkn413xXKdnElUtqj3SpUqY0VKlTZ3oAelSpUAKlSpjQA9Kmp6AFSpu9LNAD15IyKdJyKesAzfWMRWmdQQ9RQoiFQQjwZbaNupPvEfAmh+frG3JgzmbFCXb1uoCG1tkAL94lRI7dT+NbFJjtSWVtPtpcbWMKSoZBFULWjNPInGcm2tB4nON+UEdwnoK5cmKv7HpMvGRfa9FXwlhLjaYD7iSn2p0uJyfvJxgH6UcVzYababShpCUISMBKRgCuldGOeMpErrlTYqVKlTin//Z"/>
          <p:cNvSpPr>
            <a:spLocks noChangeAspect="1" noChangeArrowheads="1"/>
          </p:cNvSpPr>
          <p:nvPr/>
        </p:nvSpPr>
        <p:spPr bwMode="auto">
          <a:xfrm>
            <a:off x="215900" y="-461963"/>
            <a:ext cx="1257300" cy="12668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2" name="Picture 8" descr="http://upload.wikimedia.org/wikipedia/en/f/f8/Waterford_Union_High_School_logo.p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8001000" y="605575"/>
            <a:ext cx="533400" cy="537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70159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TotalTime>
  <Words>482</Words>
  <Application>Microsoft Office PowerPoint</Application>
  <PresentationFormat>On-screen Show (4:3)</PresentationFormat>
  <Paragraphs>20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Addition of Caffeine to Soil Did Not Increase the Average Height of Radishes Compared to the Control  B. Badger, W. Wolverine.  Agriscience, Hour 6, Waterford Union High School.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Craig Kohn</dc:creator>
  <cp:lastModifiedBy>Owner</cp:lastModifiedBy>
  <cp:revision>11</cp:revision>
  <cp:lastPrinted>2011-09-26T18:52:53Z</cp:lastPrinted>
  <dcterms:created xsi:type="dcterms:W3CDTF">2011-09-26T15:41:23Z</dcterms:created>
  <dcterms:modified xsi:type="dcterms:W3CDTF">2012-10-10T02:57:36Z</dcterms:modified>
</cp:coreProperties>
</file>